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30"/>
  </p:notesMasterIdLst>
  <p:sldIdLst>
    <p:sldId id="256" r:id="rId2"/>
    <p:sldId id="307" r:id="rId3"/>
    <p:sldId id="309" r:id="rId4"/>
    <p:sldId id="310" r:id="rId5"/>
    <p:sldId id="311" r:id="rId6"/>
    <p:sldId id="353" r:id="rId7"/>
    <p:sldId id="319" r:id="rId8"/>
    <p:sldId id="314" r:id="rId9"/>
    <p:sldId id="302" r:id="rId10"/>
    <p:sldId id="317" r:id="rId11"/>
    <p:sldId id="347" r:id="rId12"/>
    <p:sldId id="327" r:id="rId13"/>
    <p:sldId id="328" r:id="rId14"/>
    <p:sldId id="321" r:id="rId15"/>
    <p:sldId id="329" r:id="rId16"/>
    <p:sldId id="332" r:id="rId17"/>
    <p:sldId id="335" r:id="rId18"/>
    <p:sldId id="334" r:id="rId19"/>
    <p:sldId id="342" r:id="rId20"/>
    <p:sldId id="331" r:id="rId21"/>
    <p:sldId id="356" r:id="rId22"/>
    <p:sldId id="337" r:id="rId23"/>
    <p:sldId id="338" r:id="rId24"/>
    <p:sldId id="349" r:id="rId25"/>
    <p:sldId id="333" r:id="rId26"/>
    <p:sldId id="340" r:id="rId27"/>
    <p:sldId id="341" r:id="rId28"/>
    <p:sldId id="354" r:id="rId29"/>
  </p:sldIdLst>
  <p:sldSz cx="12192000" cy="6858000"/>
  <p:notesSz cx="6858000" cy="1371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lara Erdem" initials="DE" lastIdx="2" clrIdx="0">
    <p:extLst>
      <p:ext uri="{19B8F6BF-5375-455C-9EA6-DF929625EA0E}">
        <p15:presenceInfo xmlns:p15="http://schemas.microsoft.com/office/powerpoint/2012/main" userId="d08efa0d333de540" providerId="Windows Live"/>
      </p:ext>
    </p:extLst>
  </p:cmAuthor>
  <p:cmAuthor id="2" name="Gastbenutzer" initials="G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98580-ABED-4533-9215-A1A015C5B83B}" v="64" dt="2020-03-22T18:56:17.387"/>
    <p1510:client id="{1BAB005B-7B65-47D7-B8FE-153787DAC50C}" v="23" dt="2020-03-22T15:55:44.296"/>
    <p1510:client id="{1F6F986D-1ADB-43C2-91BA-92FE2A17D0B3}" v="22" dt="2020-03-22T16:25:21.644"/>
    <p1510:client id="{1FFC7E2C-C557-1C42-8A6A-D37793FE239C}" v="1135" dt="2020-03-22T19:12:31.701"/>
    <p1510:client id="{2854028C-C38E-47CE-BC5F-A7BAB26A82C9}" v="7" dt="2020-03-22T17:09:23.695"/>
    <p1510:client id="{406B65C8-53A3-4784-88EC-FAA524D715C3}" v="97" dt="2020-03-22T18:22:16.475"/>
    <p1510:client id="{540FDF84-DB07-4C6F-AEE3-5DEA2CA4F319}" v="25" dt="2020-03-22T18:56:33.700"/>
    <p1510:client id="{683B1BF7-8098-4C2C-98F2-690542F7BF3F}" v="172" dt="2020-03-22T17:22:56.942"/>
    <p1510:client id="{6CCE30DD-0A5B-416D-8872-C1983F65DDB3}" v="199" dt="2020-03-22T19:05:26.673"/>
    <p1510:client id="{A7EC4EAB-E5D5-4617-91BE-2A1A1F4CA171}" v="27" dt="2020-03-22T14:33:27.122"/>
    <p1510:client id="{ACF922EE-D1DF-47E6-A7BE-0D8BB391D995}" v="295" dt="2020-03-22T15:47:35.756"/>
    <p1510:client id="{C37584C6-9B47-45EA-B2E4-C1C1F2FD7000}" v="11" dt="2020-03-22T15:49:41.590"/>
    <p1510:client id="{C3E9BA28-712C-4874-8D39-7584BD5AA8E6}" v="2" dt="2020-03-22T16:20:32.963"/>
    <p1510:client id="{C8F0E103-E434-43FD-8AA1-C9E281AD14E9}" v="108" dt="2020-03-22T14:53:09.967"/>
    <p1510:client id="{DFA6EBFF-9B29-4D6D-B498-932845D6859F}" v="3" dt="2020-03-22T14:56:06.367"/>
    <p1510:client id="{E0FD89D5-AEEA-4A6A-8657-A887B4148C77}" v="5" dt="2020-03-22T15:33:37.412"/>
    <p1510:client id="{E9A2D734-362E-46B0-9925-641FFDE15C46}" v="1" dt="2020-03-22T18:39:59.157"/>
    <p1510:client id="{EA0631C4-38C2-4BF0-8A48-3D2A23910A18}" v="106" dt="2020-03-22T14:33:50.168"/>
    <p1510:client id="{F35FBAC5-863B-4C4F-A786-DD8A6A9C6446}" v="355" vWet="356" dt="2020-03-22T16:07:48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CE364-91D6-464E-8B03-A976120266A3}" type="datetimeFigureOut">
              <a:rPr lang="en-DE" smtClean="0"/>
              <a:t>03/22/2020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32698-A924-D346-9758-CA7E754F226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361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44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468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062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2525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6670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2402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548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035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2212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515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48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799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240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463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6425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2624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667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688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1037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7187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6544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56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128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9726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722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9752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708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2698-A924-D346-9758-CA7E754F2264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719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9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0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79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9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3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8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58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7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4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1154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80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1153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81152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93279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027878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ysClr val="windowText" lastClr="000000"/>
                </a:solidFill>
              </a:defRPr>
            </a:lvl1pPr>
          </a:lstStyle>
          <a:p>
            <a:fld id="{62D6E202-B606-4609-B914-27C9371A1F6D}" type="datetime1">
              <a:rPr lang="en-US" smtClean="0"/>
              <a:pPr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ysClr val="windowText" lastClr="000000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2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63" r:id="rId6"/>
    <p:sldLayoutId id="2147483759" r:id="rId7"/>
    <p:sldLayoutId id="2147483760" r:id="rId8"/>
    <p:sldLayoutId id="2147483771" r:id="rId9"/>
    <p:sldLayoutId id="2147483761" r:id="rId10"/>
    <p:sldLayoutId id="2147483772" r:id="rId11"/>
    <p:sldLayoutId id="2147483762" r:id="rId12"/>
    <p:sldLayoutId id="214748376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tangle 87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  <a:latin typeface="Arial Black"/>
              </a:rPr>
              <a:t>Bee </a:t>
            </a:r>
            <a:r>
              <a:rPr lang="en-US" sz="4800">
                <a:solidFill>
                  <a:srgbClr val="FFFFFF"/>
                </a:solidFill>
                <a:latin typeface="Arial Black"/>
              </a:rPr>
              <a:t>to</a:t>
            </a:r>
            <a:r>
              <a:rPr lang="en-US" sz="4800" b="1">
                <a:solidFill>
                  <a:srgbClr val="FFFFFF"/>
                </a:solidFill>
                <a:latin typeface="Arial Black"/>
              </a:rPr>
              <a:t> Bee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err="1">
                <a:solidFill>
                  <a:srgbClr val="FFFFFF"/>
                </a:solidFill>
              </a:rPr>
              <a:t>Gemeinsam</a:t>
            </a:r>
            <a:r>
              <a:rPr lang="en-US" sz="1500">
                <a:solidFill>
                  <a:srgbClr val="FFFFFF"/>
                </a:solidFill>
              </a:rPr>
              <a:t> </a:t>
            </a:r>
            <a:r>
              <a:rPr lang="en-US" sz="1500" err="1">
                <a:solidFill>
                  <a:srgbClr val="FFFFFF"/>
                </a:solidFill>
              </a:rPr>
              <a:t>arbeit</a:t>
            </a:r>
            <a:r>
              <a:rPr lang="en-US" sz="1500">
                <a:solidFill>
                  <a:srgbClr val="FFFFFF"/>
                </a:solidFill>
              </a:rPr>
              <a:t> </a:t>
            </a:r>
            <a:r>
              <a:rPr lang="en-US" sz="1500" err="1">
                <a:solidFill>
                  <a:srgbClr val="FFFFFF"/>
                </a:solidFill>
              </a:rPr>
              <a:t>schützen</a:t>
            </a:r>
            <a:endParaRPr lang="de-DE"/>
          </a:p>
        </p:txBody>
      </p:sp>
      <p:cxnSp>
        <p:nvCxnSpPr>
          <p:cNvPr id="89" name="Straight Connector 8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4">
            <a:extLst>
              <a:ext uri="{FF2B5EF4-FFF2-40B4-BE49-F238E27FC236}">
                <a16:creationId xmlns:a16="http://schemas.microsoft.com/office/drawing/2014/main" id="{B1A0A932-3B21-9B44-99A4-0BA20D399F26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child, Ende enthält.&#10;&#10;Mit sehr hoher Zuverlässigkeit generierte Beschreibung">
            <a:extLst>
              <a:ext uri="{FF2B5EF4-FFF2-40B4-BE49-F238E27FC236}">
                <a16:creationId xmlns:a16="http://schemas.microsoft.com/office/drawing/2014/main" id="{3D061C5E-BFA6-B84B-A9A1-1DD8C8F0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86" y="768018"/>
            <a:ext cx="4079564" cy="39788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2C753BE-CDFF-754E-8EFA-2EC2361EDC4D}"/>
              </a:ext>
            </a:extLst>
          </p:cNvPr>
          <p:cNvSpPr txBox="1">
            <a:spLocks/>
          </p:cNvSpPr>
          <p:nvPr/>
        </p:nvSpPr>
        <p:spPr>
          <a:xfrm>
            <a:off x="-2307" y="5388615"/>
            <a:ext cx="12197178" cy="833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4400" b="1">
                <a:latin typeface="Arial Black"/>
              </a:rPr>
              <a:t>#</a:t>
            </a:r>
            <a:r>
              <a:rPr lang="en-DE" sz="4400" b="1" err="1">
                <a:latin typeface="Arial Black"/>
              </a:rPr>
              <a:t>GemeinsamArbeitSchützen</a:t>
            </a:r>
            <a:endParaRPr lang="en-US" sz="4400" b="1">
              <a:latin typeface="Arial Black"/>
            </a:endParaRPr>
          </a:p>
          <a:p>
            <a:pPr algn="ctr"/>
            <a:r>
              <a:rPr lang="de-DE" sz="3200">
                <a:ea typeface="+mn-lt"/>
                <a:cs typeface="+mn-lt"/>
              </a:rPr>
              <a:t>gemeinsamarbeitschuetzen@gmail.com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">
            <a:extLst>
              <a:ext uri="{FF2B5EF4-FFF2-40B4-BE49-F238E27FC236}">
                <a16:creationId xmlns:a16="http://schemas.microsoft.com/office/drawing/2014/main" id="{66A5CC3A-DF12-6946-AC63-CEA7847D993A}"/>
              </a:ext>
            </a:extLst>
          </p:cNvPr>
          <p:cNvSpPr/>
          <p:nvPr/>
        </p:nvSpPr>
        <p:spPr>
          <a:xfrm>
            <a:off x="-2874" y="-4313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B87BC6B-5B8B-4617-9A59-F635AAE467CC}"/>
              </a:ext>
            </a:extLst>
          </p:cNvPr>
          <p:cNvGrpSpPr/>
          <p:nvPr/>
        </p:nvGrpSpPr>
        <p:grpSpPr>
          <a:xfrm>
            <a:off x="7954775" y="534897"/>
            <a:ext cx="3165892" cy="5788185"/>
            <a:chOff x="6679467" y="221411"/>
            <a:chExt cx="2456159" cy="4531743"/>
          </a:xfrm>
        </p:grpSpPr>
        <p:pic>
          <p:nvPicPr>
            <p:cNvPr id="12" name="Grafik 2" descr="Ein Bild, das Monitor, sitzend, Telefon, Mobiltelefon enthält.&#10;&#10;Mit sehr hoher Zuverlässigkeit generierte Beschreibung">
              <a:extLst>
                <a:ext uri="{FF2B5EF4-FFF2-40B4-BE49-F238E27FC236}">
                  <a16:creationId xmlns:a16="http://schemas.microsoft.com/office/drawing/2014/main" id="{83CDE093-417D-47CD-BE27-8E4971DFE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467" y="221411"/>
              <a:ext cx="2456159" cy="45317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99E901-98F9-4683-A16C-12AE0C05F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97900" y="763804"/>
              <a:ext cx="1791727" cy="3716752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254F23-7C0A-4735-9F87-18C3BDCD6823}"/>
              </a:ext>
            </a:extLst>
          </p:cNvPr>
          <p:cNvGrpSpPr/>
          <p:nvPr/>
        </p:nvGrpSpPr>
        <p:grpSpPr>
          <a:xfrm>
            <a:off x="4593087" y="539228"/>
            <a:ext cx="3137138" cy="5788170"/>
            <a:chOff x="4120298" y="221412"/>
            <a:chExt cx="2456159" cy="4531731"/>
          </a:xfrm>
        </p:grpSpPr>
        <p:pic>
          <p:nvPicPr>
            <p:cNvPr id="11" name="Grafik 2" descr="Ein Bild, das Monitor, sitzend, Telefon, Mobiltelefon enthält.&#10;&#10;Mit sehr hoher Zuverlässigkeit generierte Beschreibung">
              <a:extLst>
                <a:ext uri="{FF2B5EF4-FFF2-40B4-BE49-F238E27FC236}">
                  <a16:creationId xmlns:a16="http://schemas.microsoft.com/office/drawing/2014/main" id="{E35DB2C5-2F3A-41B8-80B8-F98E625A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0298" y="221412"/>
              <a:ext cx="2456159" cy="4531731"/>
            </a:xfrm>
            <a:prstGeom prst="rect">
              <a:avLst/>
            </a:prstGeom>
          </p:spPr>
        </p:pic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73756571-E8A6-4CFF-A861-0BDE9B05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2909" y="691917"/>
              <a:ext cx="1843121" cy="3788638"/>
            </a:xfrm>
            <a:prstGeom prst="rect">
              <a:avLst/>
            </a:prstGeom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9FCEB67-705C-47E9-9B8B-C3E845AA841A}"/>
              </a:ext>
            </a:extLst>
          </p:cNvPr>
          <p:cNvGrpSpPr/>
          <p:nvPr/>
        </p:nvGrpSpPr>
        <p:grpSpPr>
          <a:xfrm>
            <a:off x="1202644" y="539221"/>
            <a:ext cx="3165892" cy="5788185"/>
            <a:chOff x="1561128" y="221412"/>
            <a:chExt cx="2456159" cy="4531743"/>
          </a:xfrm>
        </p:grpSpPr>
        <p:pic>
          <p:nvPicPr>
            <p:cNvPr id="2" name="Grafik 2" descr="Ein Bild, das Monitor, sitzend, Telefon, Mobiltelefon enthält.&#10;&#10;Mit sehr hoher Zuverlässigkeit generierte Beschreibung">
              <a:extLst>
                <a:ext uri="{FF2B5EF4-FFF2-40B4-BE49-F238E27FC236}">
                  <a16:creationId xmlns:a16="http://schemas.microsoft.com/office/drawing/2014/main" id="{31BAB8D1-790E-40FD-9BBE-668182789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128" y="221412"/>
              <a:ext cx="2456159" cy="4531743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4BC3B111-0304-44EC-877D-BCFC4DB27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0135" y="691917"/>
              <a:ext cx="1819450" cy="377426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537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pic>
        <p:nvPicPr>
          <p:cNvPr id="9" name="Grafik 9" descr="Ein Bild, das Regen enthält.&#10;&#10;Mit sehr hoher Zuverlässigkeit generierte Beschreibung">
            <a:extLst>
              <a:ext uri="{FF2B5EF4-FFF2-40B4-BE49-F238E27FC236}">
                <a16:creationId xmlns:a16="http://schemas.microsoft.com/office/drawing/2014/main" id="{9FCE739D-F163-492E-AF64-826F20D8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1" y="907212"/>
            <a:ext cx="4382218" cy="4396596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A4ACD358-B5FD-4160-8EE8-AA527103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64" y="1198982"/>
            <a:ext cx="3765250" cy="381305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2B7F04D-84D8-4486-AC3F-5C74C10A708E}"/>
              </a:ext>
            </a:extLst>
          </p:cNvPr>
          <p:cNvSpPr txBox="1">
            <a:spLocks/>
          </p:cNvSpPr>
          <p:nvPr/>
        </p:nvSpPr>
        <p:spPr>
          <a:xfrm>
            <a:off x="6382512" y="5017698"/>
            <a:ext cx="5435677" cy="10800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UNSER MARKT</a:t>
            </a:r>
            <a:endParaRPr lang="de-DE" sz="4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0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D8352D-F79C-4FED-BC9E-8D58F02683BD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3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4C694918-1D68-E341-9E3A-B19E3E66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93" y="1658154"/>
            <a:ext cx="8309350" cy="459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D76C851-5E4B-44D8-9650-E9C3DE5B8FEB}"/>
              </a:ext>
            </a:extLst>
          </p:cNvPr>
          <p:cNvSpPr txBox="1"/>
          <p:nvPr/>
        </p:nvSpPr>
        <p:spPr>
          <a:xfrm>
            <a:off x="497457" y="669985"/>
            <a:ext cx="7214559" cy="5611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F247CE-501A-478E-9E3E-2CF7D913C89B}"/>
              </a:ext>
            </a:extLst>
          </p:cNvPr>
          <p:cNvSpPr/>
          <p:nvPr/>
        </p:nvSpPr>
        <p:spPr>
          <a:xfrm>
            <a:off x="2286973" y="671422"/>
            <a:ext cx="7623803" cy="69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C000"/>
                </a:solidFill>
                <a:latin typeface="Arial Black"/>
                <a:ea typeface="+mn-lt"/>
                <a:cs typeface="+mn-lt"/>
              </a:rPr>
              <a:t>SO VIELE KURZARBEITENDE WIE NOCH NIE</a:t>
            </a:r>
            <a:endParaRPr lang="de-DE" sz="2400">
              <a:solidFill>
                <a:srgbClr val="FFC000"/>
              </a:solidFill>
              <a:latin typeface="Arial Black"/>
            </a:endParaRPr>
          </a:p>
        </p:txBody>
      </p:sp>
      <p:sp>
        <p:nvSpPr>
          <p:cNvPr id="12" name="Rechteck 10">
            <a:extLst>
              <a:ext uri="{FF2B5EF4-FFF2-40B4-BE49-F238E27FC236}">
                <a16:creationId xmlns:a16="http://schemas.microsoft.com/office/drawing/2014/main" id="{10B62650-A094-7B40-9541-D5C482A6188D}"/>
              </a:ext>
            </a:extLst>
          </p:cNvPr>
          <p:cNvSpPr/>
          <p:nvPr/>
        </p:nvSpPr>
        <p:spPr>
          <a:xfrm rot="20733020">
            <a:off x="8237936" y="5040612"/>
            <a:ext cx="2621854" cy="1164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10 </a:t>
            </a:r>
            <a:r>
              <a:rPr lang="en-US" sz="2400" err="1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Mrd</a:t>
            </a:r>
            <a:r>
              <a:rPr lang="en-US" sz="240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. EUR </a:t>
            </a:r>
            <a:r>
              <a:rPr lang="en-US" sz="2400" err="1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Mehrkosten</a:t>
            </a:r>
            <a:endParaRPr lang="de-DE" sz="2400">
              <a:solidFill>
                <a:schemeClr val="tx1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804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3D8352D-F79C-4FED-BC9E-8D58F02683BD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76C851-5E4B-44D8-9650-E9C3DE5B8FEB}"/>
              </a:ext>
            </a:extLst>
          </p:cNvPr>
          <p:cNvSpPr txBox="1"/>
          <p:nvPr/>
        </p:nvSpPr>
        <p:spPr>
          <a:xfrm>
            <a:off x="497457" y="669985"/>
            <a:ext cx="7214559" cy="5611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9F247CE-501A-478E-9E3E-2CF7D913C89B}"/>
              </a:ext>
            </a:extLst>
          </p:cNvPr>
          <p:cNvSpPr/>
          <p:nvPr/>
        </p:nvSpPr>
        <p:spPr>
          <a:xfrm>
            <a:off x="563592" y="671422"/>
            <a:ext cx="3867508" cy="23003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tx1"/>
                </a:solidFill>
                <a:latin typeface="Arial Black"/>
                <a:ea typeface="+mn-lt"/>
                <a:cs typeface="+mn-lt"/>
              </a:rPr>
              <a:t>ABER</a:t>
            </a:r>
            <a:endParaRPr lang="de-DE" sz="5400">
              <a:solidFill>
                <a:schemeClr val="tx1"/>
              </a:solidFill>
            </a:endParaRPr>
          </a:p>
        </p:txBody>
      </p:sp>
      <p:pic>
        <p:nvPicPr>
          <p:cNvPr id="2" name="Grafik 7" descr="Ein Bild, das Flasche, LKW, Personen enthält.&#10;&#10;Mit sehr hoher Zuverlässigkeit generierte Beschreibung">
            <a:extLst>
              <a:ext uri="{FF2B5EF4-FFF2-40B4-BE49-F238E27FC236}">
                <a16:creationId xmlns:a16="http://schemas.microsoft.com/office/drawing/2014/main" id="{B0748C6D-CDE0-48A4-9DBB-5EB27011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66" y="4192951"/>
            <a:ext cx="9435717" cy="1989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26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12D3219-C775-40F9-9DE6-8A8CBC1625BF}"/>
              </a:ext>
            </a:extLst>
          </p:cNvPr>
          <p:cNvSpPr/>
          <p:nvPr/>
        </p:nvSpPr>
        <p:spPr>
          <a:xfrm>
            <a:off x="2875" y="-4314"/>
            <a:ext cx="117463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F48EC9E-C475-4064-B6E0-3A9E64171AB4}"/>
              </a:ext>
            </a:extLst>
          </p:cNvPr>
          <p:cNvSpPr/>
          <p:nvPr/>
        </p:nvSpPr>
        <p:spPr>
          <a:xfrm>
            <a:off x="6947141" y="4316"/>
            <a:ext cx="5247734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CEEB73-6B7B-4E76-A64D-F6BC040DD362}"/>
              </a:ext>
            </a:extLst>
          </p:cNvPr>
          <p:cNvSpPr txBox="1"/>
          <p:nvPr/>
        </p:nvSpPr>
        <p:spPr>
          <a:xfrm>
            <a:off x="7531066" y="771243"/>
            <a:ext cx="408029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solidFill>
                  <a:schemeClr val="bg1"/>
                </a:solidFill>
                <a:ea typeface="+mn-lt"/>
                <a:cs typeface="+mn-lt"/>
              </a:rPr>
              <a:t>McDonald's und ALDI gehen voran und zeigen, dass unser Markt lebt!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7263FB60-6566-41FB-BD20-480DA491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77" y="797534"/>
            <a:ext cx="5206467" cy="789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003D5A3-AFE2-48E5-B05F-12996DC30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426" y="2157681"/>
            <a:ext cx="4134862" cy="4052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43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pic>
        <p:nvPicPr>
          <p:cNvPr id="9" name="Grafik 9" descr="Ein Bild, das Regen enthält.&#10;&#10;Mit sehr hoher Zuverlässigkeit generierte Beschreibung">
            <a:extLst>
              <a:ext uri="{FF2B5EF4-FFF2-40B4-BE49-F238E27FC236}">
                <a16:creationId xmlns:a16="http://schemas.microsoft.com/office/drawing/2014/main" id="{9FCE739D-F163-492E-AF64-826F20D8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1" y="907212"/>
            <a:ext cx="4382218" cy="4396596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A4ACD358-B5FD-4160-8EE8-AA527103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64" y="1198982"/>
            <a:ext cx="3765250" cy="381305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2B7F04D-84D8-4486-AC3F-5C74C10A708E}"/>
              </a:ext>
            </a:extLst>
          </p:cNvPr>
          <p:cNvSpPr txBox="1">
            <a:spLocks/>
          </p:cNvSpPr>
          <p:nvPr/>
        </p:nvSpPr>
        <p:spPr>
          <a:xfrm>
            <a:off x="5650028" y="5017698"/>
            <a:ext cx="6168161" cy="10800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UNSER MEHRWERT</a:t>
            </a:r>
            <a:endParaRPr lang="de-DE" sz="4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4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5247734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DCABC6C9-0B49-8C43-8B16-ABAC8AB22FA3}"/>
              </a:ext>
            </a:extLst>
          </p:cNvPr>
          <p:cNvSpPr txBox="1"/>
          <p:nvPr/>
        </p:nvSpPr>
        <p:spPr>
          <a:xfrm>
            <a:off x="444714" y="742960"/>
            <a:ext cx="4065918" cy="1091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>
                <a:latin typeface="Arial Black"/>
              </a:rPr>
              <a:t>FÜR DIE GESELLSCHAFT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9C7EB94F-0B14-0D4B-AC8F-10AC2E386378}"/>
              </a:ext>
            </a:extLst>
          </p:cNvPr>
          <p:cNvSpPr txBox="1"/>
          <p:nvPr/>
        </p:nvSpPr>
        <p:spPr>
          <a:xfrm>
            <a:off x="444714" y="2101846"/>
            <a:ext cx="4276470" cy="2629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err="1">
                <a:ea typeface="+mn-lt"/>
                <a:cs typeface="+mn-lt"/>
              </a:rPr>
              <a:t>Wir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entlasten</a:t>
            </a:r>
            <a:r>
              <a:rPr lang="en-US" sz="2800">
                <a:ea typeface="+mn-lt"/>
                <a:cs typeface="+mn-lt"/>
              </a:rPr>
              <a:t> den </a:t>
            </a:r>
            <a:r>
              <a:rPr lang="en-US" sz="2800" err="1">
                <a:ea typeface="+mn-lt"/>
                <a:cs typeface="+mn-lt"/>
              </a:rPr>
              <a:t>Bundeshaushalt</a:t>
            </a:r>
            <a:r>
              <a:rPr lang="en-US" sz="280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unter-stützen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systemkritische</a:t>
            </a:r>
            <a:r>
              <a:rPr lang="en-US" sz="2800">
                <a:ea typeface="+mn-lt"/>
                <a:cs typeface="+mn-lt"/>
              </a:rPr>
              <a:t> </a:t>
            </a:r>
            <a:br>
              <a:rPr lang="en-US" sz="2800">
                <a:ea typeface="+mn-lt"/>
                <a:cs typeface="+mn-lt"/>
              </a:rPr>
            </a:br>
            <a:r>
              <a:rPr lang="en-US" sz="2800" err="1">
                <a:ea typeface="+mn-lt"/>
                <a:cs typeface="+mn-lt"/>
              </a:rPr>
              <a:t>Branchen</a:t>
            </a:r>
            <a:r>
              <a:rPr lang="en-US" sz="2800">
                <a:ea typeface="+mn-lt"/>
                <a:cs typeface="+mn-lt"/>
              </a:rPr>
              <a:t> und </a:t>
            </a:r>
            <a:r>
              <a:rPr lang="en-US" sz="2800" err="1">
                <a:ea typeface="+mn-lt"/>
                <a:cs typeface="+mn-lt"/>
              </a:rPr>
              <a:t>reduzieren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Bürokatie</a:t>
            </a:r>
            <a:r>
              <a:rPr lang="en-US" sz="2800">
                <a:ea typeface="+mn-lt"/>
                <a:cs typeface="+mn-lt"/>
              </a:rPr>
              <a:t>.</a:t>
            </a:r>
            <a:endParaRPr lang="en-US" sz="2800"/>
          </a:p>
        </p:txBody>
      </p:sp>
      <p:pic>
        <p:nvPicPr>
          <p:cNvPr id="4" name="Grafik 7" descr="Ein Bild, das drinnen, Decke, Stapel, gestapelt enthält.&#10;&#10;Mit sehr hoher Zuverlässigkeit generierte Beschreibung">
            <a:extLst>
              <a:ext uri="{FF2B5EF4-FFF2-40B4-BE49-F238E27FC236}">
                <a16:creationId xmlns:a16="http://schemas.microsoft.com/office/drawing/2014/main" id="{9DA9A199-EBD5-4FF3-BDC0-95C5C39F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1814"/>
            <a:ext cx="10227128" cy="68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Ein Bild, das Person, haltend, Frau, Mann enthält.&#10;&#10;Mit sehr hoher Zuverlässigkeit generierte Beschreibung">
            <a:extLst>
              <a:ext uri="{FF2B5EF4-FFF2-40B4-BE49-F238E27FC236}">
                <a16:creationId xmlns:a16="http://schemas.microsoft.com/office/drawing/2014/main" id="{B9E0A046-FB87-4BEF-9985-92E56173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0445" y="11633"/>
            <a:ext cx="10295230" cy="686348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6932763" y="24441"/>
            <a:ext cx="5247734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8F26B8-C0F7-48F6-8A70-34CD55CCC91A}"/>
              </a:ext>
            </a:extLst>
          </p:cNvPr>
          <p:cNvSpPr txBox="1"/>
          <p:nvPr/>
        </p:nvSpPr>
        <p:spPr>
          <a:xfrm>
            <a:off x="7427344" y="698739"/>
            <a:ext cx="4065918" cy="1091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>
                <a:latin typeface="Arial Black"/>
              </a:rPr>
              <a:t>FÜR UNTERNEHMEN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6B4A97D-527C-4047-8260-6241D0E42894}"/>
              </a:ext>
            </a:extLst>
          </p:cNvPr>
          <p:cNvSpPr txBox="1"/>
          <p:nvPr/>
        </p:nvSpPr>
        <p:spPr>
          <a:xfrm>
            <a:off x="7427343" y="2022292"/>
            <a:ext cx="4065918" cy="3505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de-DE" sz="2800">
                <a:ea typeface="+mn-lt"/>
                <a:cs typeface="+mn-lt"/>
              </a:rPr>
              <a:t>Wir helfen Unternehmen produktiver zu sein und halten Arbeitnehmer-Innen im Unternehmen.</a:t>
            </a:r>
            <a:endParaRPr lang="de-DE">
              <a:latin typeface="Arial Nova"/>
              <a:ea typeface="+mn-lt"/>
              <a:cs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/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0371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Ein Bild, das Person, Mann, drinnen, Brille enthält.&#10;&#10;Mit sehr hoher Zuverlässigkeit generierte Beschreibung">
            <a:extLst>
              <a:ext uri="{FF2B5EF4-FFF2-40B4-BE49-F238E27FC236}">
                <a16:creationId xmlns:a16="http://schemas.microsoft.com/office/drawing/2014/main" id="{B9E0A046-FB87-4BEF-9985-92E56173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07" y="-2662555"/>
            <a:ext cx="7566148" cy="113204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5247734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DCABC6C9-0B49-8C43-8B16-ABAC8AB22FA3}"/>
              </a:ext>
            </a:extLst>
          </p:cNvPr>
          <p:cNvSpPr txBox="1"/>
          <p:nvPr/>
        </p:nvSpPr>
        <p:spPr>
          <a:xfrm>
            <a:off x="444714" y="742960"/>
            <a:ext cx="4065918" cy="1091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>
                <a:latin typeface="Arial Black"/>
              </a:rPr>
              <a:t>FÜR BESCHÄFTIGTE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9C7EB94F-0B14-0D4B-AC8F-10AC2E386378}"/>
              </a:ext>
            </a:extLst>
          </p:cNvPr>
          <p:cNvSpPr txBox="1"/>
          <p:nvPr/>
        </p:nvSpPr>
        <p:spPr>
          <a:xfrm>
            <a:off x="444714" y="2101846"/>
            <a:ext cx="4065918" cy="10782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err="1">
                <a:ea typeface="+mn-lt"/>
                <a:cs typeface="+mn-lt"/>
              </a:rPr>
              <a:t>Wir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schützen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Arbeitsplätze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nachhaltig</a:t>
            </a:r>
            <a:r>
              <a:rPr lang="en-US" sz="2800">
                <a:ea typeface="+mn-lt"/>
                <a:cs typeface="+mn-lt"/>
              </a:rPr>
              <a:t>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85921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pic>
        <p:nvPicPr>
          <p:cNvPr id="9" name="Grafik 9" descr="Ein Bild, das Regen enthält.&#10;&#10;Mit sehr hoher Zuverlässigkeit generierte Beschreibung">
            <a:extLst>
              <a:ext uri="{FF2B5EF4-FFF2-40B4-BE49-F238E27FC236}">
                <a16:creationId xmlns:a16="http://schemas.microsoft.com/office/drawing/2014/main" id="{9FCE739D-F163-492E-AF64-826F20D8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1" y="907212"/>
            <a:ext cx="4382218" cy="4396596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A4ACD358-B5FD-4160-8EE8-AA527103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64" y="1198982"/>
            <a:ext cx="3765250" cy="381305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2B7F04D-84D8-4486-AC3F-5C74C10A708E}"/>
              </a:ext>
            </a:extLst>
          </p:cNvPr>
          <p:cNvSpPr txBox="1">
            <a:spLocks/>
          </p:cNvSpPr>
          <p:nvPr/>
        </p:nvSpPr>
        <p:spPr>
          <a:xfrm>
            <a:off x="3858768" y="5017698"/>
            <a:ext cx="7959421" cy="10800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UNSER BUSINESSMODEL</a:t>
            </a:r>
            <a:endParaRPr lang="de-DE" sz="4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9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C70535D-7FCA-423D-8F6C-549427677FDE}"/>
              </a:ext>
            </a:extLst>
          </p:cNvPr>
          <p:cNvSpPr txBox="1">
            <a:spLocks/>
          </p:cNvSpPr>
          <p:nvPr/>
        </p:nvSpPr>
        <p:spPr>
          <a:xfrm>
            <a:off x="1035170" y="1178944"/>
            <a:ext cx="10538603" cy="3797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>
                <a:solidFill>
                  <a:srgbClr val="FFC000"/>
                </a:solidFill>
                <a:latin typeface="Arial Black"/>
                <a:ea typeface="+mj-lt"/>
                <a:cs typeface="+mj-lt"/>
              </a:rPr>
              <a:t>CORONA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</a:t>
            </a:r>
            <a:br>
              <a:rPr lang="en-US" sz="3600">
                <a:latin typeface="Arial Nova"/>
                <a:ea typeface="+mj-lt"/>
                <a:cs typeface="+mj-lt"/>
              </a:rPr>
            </a:b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bedroht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die 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Existenz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von 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Unternehmen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</a:t>
            </a:r>
            <a:br>
              <a:rPr lang="en-US" sz="3600"/>
            </a:b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und 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Millionen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Arbeitnehmerinnen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und 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Arbeitnehmern</a:t>
            </a:r>
            <a:endParaRPr lang="de-DE" sz="360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328600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Ein Bild, das Person, drinnen, Hand, Mann enthält.&#10;&#10;Mit sehr hoher Zuverlässigkeit generierte Beschreibung">
            <a:extLst>
              <a:ext uri="{FF2B5EF4-FFF2-40B4-BE49-F238E27FC236}">
                <a16:creationId xmlns:a16="http://schemas.microsoft.com/office/drawing/2014/main" id="{B9E0A046-FB87-4BEF-9985-92E561737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82" r="8127" b="15900"/>
          <a:stretch/>
        </p:blipFill>
        <p:spPr>
          <a:xfrm>
            <a:off x="5255492" y="-4313"/>
            <a:ext cx="6933632" cy="686231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5247734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1">
            <a:extLst>
              <a:ext uri="{FF2B5EF4-FFF2-40B4-BE49-F238E27FC236}">
                <a16:creationId xmlns:a16="http://schemas.microsoft.com/office/drawing/2014/main" id="{7DA273CB-5C49-6B47-AFE2-9F2B3CB74EE0}"/>
              </a:ext>
            </a:extLst>
          </p:cNvPr>
          <p:cNvSpPr txBox="1"/>
          <p:nvPr/>
        </p:nvSpPr>
        <p:spPr>
          <a:xfrm>
            <a:off x="444714" y="512922"/>
            <a:ext cx="4602774" cy="16089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>
                <a:latin typeface="Arial Black"/>
              </a:rPr>
              <a:t>WIR SIND DIE ERSTE ANLAUFSTELLE FÜR BETRIEBE IN NOT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5FCCD1E1-3807-784A-AEC4-931F19AE1ED2}"/>
              </a:ext>
            </a:extLst>
          </p:cNvPr>
          <p:cNvSpPr txBox="1"/>
          <p:nvPr/>
        </p:nvSpPr>
        <p:spPr>
          <a:xfrm>
            <a:off x="444714" y="2264781"/>
            <a:ext cx="4602774" cy="40226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err="1">
                <a:ea typeface="+mn-lt"/>
                <a:cs typeface="+mn-lt"/>
              </a:rPr>
              <a:t>Kooperation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mit</a:t>
            </a:r>
            <a:r>
              <a:rPr lang="en-US" sz="2800">
                <a:ea typeface="+mn-lt"/>
                <a:cs typeface="+mn-lt"/>
              </a:rPr>
              <a:t> der Agentur </a:t>
            </a:r>
            <a:r>
              <a:rPr lang="en-US" sz="2800" err="1">
                <a:ea typeface="+mn-lt"/>
                <a:cs typeface="+mn-lt"/>
              </a:rPr>
              <a:t>für</a:t>
            </a:r>
            <a:r>
              <a:rPr lang="en-US" sz="2800">
                <a:ea typeface="+mn-lt"/>
                <a:cs typeface="+mn-lt"/>
              </a:rPr>
              <a:t> Arbeit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err="1">
                <a:ea typeface="+mn-lt"/>
                <a:cs typeface="+mn-lt"/>
              </a:rPr>
              <a:t>Finanzierung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über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Bundes</a:t>
            </a:r>
            <a:r>
              <a:rPr lang="en-US" sz="2800">
                <a:ea typeface="+mn-lt"/>
                <a:cs typeface="+mn-lt"/>
              </a:rPr>
              <a:t>-/</a:t>
            </a:r>
            <a:r>
              <a:rPr lang="en-US" sz="2800" err="1">
                <a:ea typeface="+mn-lt"/>
                <a:cs typeface="+mn-lt"/>
              </a:rPr>
              <a:t>Landesmittel</a:t>
            </a:r>
            <a:r>
              <a:rPr lang="en-US" sz="280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europäische</a:t>
            </a:r>
            <a:r>
              <a:rPr lang="en-US" sz="2800">
                <a:ea typeface="+mn-lt"/>
                <a:cs typeface="+mn-lt"/>
              </a:rPr>
              <a:t> Fonds </a:t>
            </a:r>
            <a:r>
              <a:rPr lang="en-US" sz="2800" err="1">
                <a:ea typeface="+mn-lt"/>
                <a:cs typeface="+mn-lt"/>
              </a:rPr>
              <a:t>z.B.</a:t>
            </a:r>
            <a:r>
              <a:rPr lang="en-US" sz="2800">
                <a:ea typeface="+mn-lt"/>
                <a:cs typeface="+mn-lt"/>
              </a:rPr>
              <a:t> EFRE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err="1">
                <a:ea typeface="+mn-lt"/>
                <a:cs typeface="+mn-lt"/>
              </a:rPr>
              <a:t>Selbstkostendeckung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über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Servicefee</a:t>
            </a:r>
            <a:endParaRPr lang="en-US" sz="2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944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C70535D-7FCA-423D-8F6C-549427677FDE}"/>
              </a:ext>
            </a:extLst>
          </p:cNvPr>
          <p:cNvSpPr txBox="1">
            <a:spLocks/>
          </p:cNvSpPr>
          <p:nvPr/>
        </p:nvSpPr>
        <p:spPr>
          <a:xfrm>
            <a:off x="1035170" y="1178944"/>
            <a:ext cx="10538603" cy="3797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>
                <a:solidFill>
                  <a:srgbClr val="FFC000"/>
                </a:solidFill>
                <a:latin typeface="Arial Black"/>
                <a:ea typeface="+mj-lt"/>
                <a:cs typeface="+mj-lt"/>
              </a:rPr>
              <a:t>SKALIERBAR!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</a:t>
            </a:r>
            <a:br>
              <a:rPr lang="en-US" sz="3600">
                <a:latin typeface="Arial Nova"/>
                <a:ea typeface="+mj-lt"/>
                <a:cs typeface="+mj-lt"/>
              </a:rPr>
            </a:b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Wir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 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für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alle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3,5 Mio KMU in Deutschland 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mit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einem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Einsparpotenzial</a:t>
            </a:r>
            <a:r>
              <a:rPr lang="en-US" sz="360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 von &gt;</a:t>
            </a:r>
            <a:r>
              <a:rPr lang="en-US" sz="3600">
                <a:solidFill>
                  <a:schemeClr val="bg1"/>
                </a:solidFill>
                <a:ea typeface="+mj-lt"/>
                <a:cs typeface="+mj-lt"/>
              </a:rPr>
              <a:t>10 </a:t>
            </a:r>
            <a:r>
              <a:rPr lang="en-US" sz="3600" err="1">
                <a:solidFill>
                  <a:schemeClr val="bg1"/>
                </a:solidFill>
                <a:ea typeface="+mj-lt"/>
                <a:cs typeface="+mj-lt"/>
              </a:rPr>
              <a:t>Mrd</a:t>
            </a:r>
            <a:r>
              <a:rPr lang="en-US" sz="3600">
                <a:solidFill>
                  <a:schemeClr val="bg1"/>
                </a:solidFill>
                <a:ea typeface="+mj-lt"/>
                <a:cs typeface="+mj-lt"/>
              </a:rPr>
              <a:t>. EUR.</a:t>
            </a:r>
            <a:endParaRPr lang="de-DE" sz="3600">
              <a:solidFill>
                <a:schemeClr val="bg1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49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1" descr="Ein Bild, das Person, Objekt, Uhr, haltend enthält.&#10;&#10;Mit sehr hoher Zuverlässigkeit generierte Beschreibung">
            <a:extLst>
              <a:ext uri="{FF2B5EF4-FFF2-40B4-BE49-F238E27FC236}">
                <a16:creationId xmlns:a16="http://schemas.microsoft.com/office/drawing/2014/main" id="{76D3D152-D0C6-482E-BAC2-9FF7DD4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6704" y="-1714089"/>
            <a:ext cx="12989121" cy="859037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4CE51888-8409-480A-9B92-BFDA65F5A661}"/>
              </a:ext>
            </a:extLst>
          </p:cNvPr>
          <p:cNvSpPr txBox="1">
            <a:spLocks/>
          </p:cNvSpPr>
          <p:nvPr/>
        </p:nvSpPr>
        <p:spPr>
          <a:xfrm>
            <a:off x="4701534" y="3646715"/>
            <a:ext cx="8022840" cy="24247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78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48 H  </a:t>
            </a:r>
            <a:endParaRPr lang="de-DE" sz="7800">
              <a:solidFill>
                <a:schemeClr val="tx1"/>
              </a:solidFill>
              <a:latin typeface="Arial Nova Light" panose="020F0302020204030204"/>
              <a:ea typeface="+mj-lt"/>
              <a:cs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STUNDEN SPÄTER</a:t>
            </a:r>
            <a:endParaRPr lang="de-DE" sz="4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8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9C38AB7-2139-454A-B7AA-7373442CEA17}"/>
              </a:ext>
            </a:extLst>
          </p:cNvPr>
          <p:cNvSpPr/>
          <p:nvPr/>
        </p:nvSpPr>
        <p:spPr>
          <a:xfrm>
            <a:off x="0" y="2"/>
            <a:ext cx="1222399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3" descr="Ein Bild, das drinnen, Tisch, Schreibtisch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3949EAB4-75EF-413A-81BA-E7843868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385" y="1813"/>
            <a:ext cx="10345057" cy="687251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5032C5-5B88-4DAC-9C54-CAAEDA3A03CD}"/>
              </a:ext>
            </a:extLst>
          </p:cNvPr>
          <p:cNvSpPr/>
          <p:nvPr/>
        </p:nvSpPr>
        <p:spPr>
          <a:xfrm>
            <a:off x="4740728" y="-10887"/>
            <a:ext cx="7463972" cy="68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43F528-9EAB-4441-BFED-AD35DEF2047F}"/>
              </a:ext>
            </a:extLst>
          </p:cNvPr>
          <p:cNvSpPr/>
          <p:nvPr/>
        </p:nvSpPr>
        <p:spPr>
          <a:xfrm>
            <a:off x="7040558" y="840553"/>
            <a:ext cx="4777470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de-DE" sz="2800" b="1">
                <a:ea typeface="+mn-lt"/>
                <a:cs typeface="+mn-lt"/>
              </a:rPr>
              <a:t>Ein Team mit 25 motivierten </a:t>
            </a:r>
            <a:r>
              <a:rPr lang="de-DE" sz="2800" b="1" err="1">
                <a:ea typeface="+mn-lt"/>
                <a:cs typeface="+mn-lt"/>
              </a:rPr>
              <a:t>ArbeitsschützerInnen</a:t>
            </a:r>
            <a:r>
              <a:rPr lang="de-DE" sz="2800" b="1">
                <a:ea typeface="+mn-lt"/>
                <a:cs typeface="+mn-lt"/>
              </a:rPr>
              <a:t> </a:t>
            </a:r>
            <a:endParaRPr lang="de-DE" sz="280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104244A-CF38-4A55-8E45-DB78CB7AC0B4}"/>
              </a:ext>
            </a:extLst>
          </p:cNvPr>
          <p:cNvGrpSpPr/>
          <p:nvPr/>
        </p:nvGrpSpPr>
        <p:grpSpPr>
          <a:xfrm>
            <a:off x="5657970" y="1141084"/>
            <a:ext cx="819510" cy="819508"/>
            <a:chOff x="2173857" y="1936631"/>
            <a:chExt cx="2099093" cy="2041583"/>
          </a:xfrm>
        </p:grpSpPr>
        <p:sp>
          <p:nvSpPr>
            <p:cNvPr id="8" name="Raute 7">
              <a:extLst>
                <a:ext uri="{FF2B5EF4-FFF2-40B4-BE49-F238E27FC236}">
                  <a16:creationId xmlns:a16="http://schemas.microsoft.com/office/drawing/2014/main" id="{49EC3D76-7919-4618-9A96-4EFAFC7219BB}"/>
                </a:ext>
              </a:extLst>
            </p:cNvPr>
            <p:cNvSpPr/>
            <p:nvPr/>
          </p:nvSpPr>
          <p:spPr>
            <a:xfrm>
              <a:off x="2173857" y="1936631"/>
              <a:ext cx="2099093" cy="2041583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Häkchen">
              <a:extLst>
                <a:ext uri="{FF2B5EF4-FFF2-40B4-BE49-F238E27FC236}">
                  <a16:creationId xmlns:a16="http://schemas.microsoft.com/office/drawing/2014/main" id="{4CF535E4-62FE-4AF1-A071-034EE29BE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1826" y="2611467"/>
              <a:ext cx="713117" cy="713117"/>
            </a:xfrm>
            <a:prstGeom prst="rect">
              <a:avLst/>
            </a:prstGeom>
          </p:spPr>
        </p:pic>
      </p:grpSp>
      <p:sp>
        <p:nvSpPr>
          <p:cNvPr id="35" name="Rectangle 19">
            <a:extLst>
              <a:ext uri="{FF2B5EF4-FFF2-40B4-BE49-F238E27FC236}">
                <a16:creationId xmlns:a16="http://schemas.microsoft.com/office/drawing/2014/main" id="{D6600DFF-529B-4CE8-817F-1D790ECC2B54}"/>
              </a:ext>
            </a:extLst>
          </p:cNvPr>
          <p:cNvSpPr/>
          <p:nvPr/>
        </p:nvSpPr>
        <p:spPr>
          <a:xfrm>
            <a:off x="6986130" y="2745589"/>
            <a:ext cx="4944766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de-DE" sz="2800" b="1">
                <a:ea typeface="+mn-lt"/>
                <a:cs typeface="+mn-lt"/>
              </a:rPr>
              <a:t>Konzept entwickelt und Businessmodell geschärft</a:t>
            </a:r>
            <a:endParaRPr lang="de-DE" sz="280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2D50EFA-57EE-4A5E-AA9E-7A38970C4B66}"/>
              </a:ext>
            </a:extLst>
          </p:cNvPr>
          <p:cNvGrpSpPr/>
          <p:nvPr/>
        </p:nvGrpSpPr>
        <p:grpSpPr>
          <a:xfrm>
            <a:off x="5686725" y="2815361"/>
            <a:ext cx="833887" cy="848263"/>
            <a:chOff x="2173857" y="1936631"/>
            <a:chExt cx="2099093" cy="2041583"/>
          </a:xfrm>
        </p:grpSpPr>
        <p:sp>
          <p:nvSpPr>
            <p:cNvPr id="40" name="Raute 39">
              <a:extLst>
                <a:ext uri="{FF2B5EF4-FFF2-40B4-BE49-F238E27FC236}">
                  <a16:creationId xmlns:a16="http://schemas.microsoft.com/office/drawing/2014/main" id="{27561C6E-C0DC-436A-A973-47C6B854BDFA}"/>
                </a:ext>
              </a:extLst>
            </p:cNvPr>
            <p:cNvSpPr/>
            <p:nvPr/>
          </p:nvSpPr>
          <p:spPr>
            <a:xfrm>
              <a:off x="2173857" y="1936631"/>
              <a:ext cx="2099093" cy="2041583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1" name="Grafik 40" descr="Häkchen">
              <a:extLst>
                <a:ext uri="{FF2B5EF4-FFF2-40B4-BE49-F238E27FC236}">
                  <a16:creationId xmlns:a16="http://schemas.microsoft.com/office/drawing/2014/main" id="{E7477ACF-EBF1-4082-9BAB-F07F82D20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1826" y="2611467"/>
              <a:ext cx="713117" cy="713117"/>
            </a:xfrm>
            <a:prstGeom prst="rect">
              <a:avLst/>
            </a:prstGeom>
          </p:spPr>
        </p:pic>
      </p:grpSp>
      <p:sp>
        <p:nvSpPr>
          <p:cNvPr id="42" name="Rectangle 19">
            <a:extLst>
              <a:ext uri="{FF2B5EF4-FFF2-40B4-BE49-F238E27FC236}">
                <a16:creationId xmlns:a16="http://schemas.microsoft.com/office/drawing/2014/main" id="{CE352372-4AE9-407F-B97C-12635E29A487}"/>
              </a:ext>
            </a:extLst>
          </p:cNvPr>
          <p:cNvSpPr/>
          <p:nvPr/>
        </p:nvSpPr>
        <p:spPr>
          <a:xfrm>
            <a:off x="7013344" y="4535389"/>
            <a:ext cx="48893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de-DE" sz="2800" b="1">
                <a:ea typeface="+mn-lt"/>
                <a:cs typeface="+mn-lt"/>
              </a:rPr>
              <a:t>GEHACKATHONT! Android App, Python Backend, </a:t>
            </a:r>
            <a:r>
              <a:rPr lang="de-DE" sz="2800" b="1" err="1">
                <a:ea typeface="+mn-lt"/>
                <a:cs typeface="+mn-lt"/>
              </a:rPr>
              <a:t>DevOps</a:t>
            </a:r>
            <a:r>
              <a:rPr lang="de-DE" sz="2800" b="1">
                <a:ea typeface="+mn-lt"/>
                <a:cs typeface="+mn-lt"/>
              </a:rPr>
              <a:t>, … </a:t>
            </a:r>
            <a:r>
              <a:rPr lang="de-DE" sz="2800" b="1" err="1">
                <a:ea typeface="+mn-lt"/>
                <a:cs typeface="+mn-lt"/>
              </a:rPr>
              <a:t>Nerd</a:t>
            </a:r>
            <a:r>
              <a:rPr lang="de-DE" sz="2800" b="1">
                <a:ea typeface="+mn-lt"/>
                <a:cs typeface="+mn-lt"/>
              </a:rPr>
              <a:t> </a:t>
            </a:r>
            <a:r>
              <a:rPr lang="de-DE" sz="2800" b="1" err="1">
                <a:ea typeface="+mn-lt"/>
                <a:cs typeface="+mn-lt"/>
              </a:rPr>
              <a:t>Stuff</a:t>
            </a:r>
            <a:endParaRPr lang="de-DE" sz="2800"/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EE88DBD-5C8A-4A31-A2D0-8D1E5EED6720}"/>
              </a:ext>
            </a:extLst>
          </p:cNvPr>
          <p:cNvGrpSpPr/>
          <p:nvPr/>
        </p:nvGrpSpPr>
        <p:grpSpPr>
          <a:xfrm>
            <a:off x="5682846" y="4666619"/>
            <a:ext cx="841532" cy="861956"/>
            <a:chOff x="2173857" y="1936631"/>
            <a:chExt cx="2099093" cy="2041583"/>
          </a:xfrm>
        </p:grpSpPr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56B82CE4-9364-4C57-A560-B76828F7FF59}"/>
                </a:ext>
              </a:extLst>
            </p:cNvPr>
            <p:cNvSpPr/>
            <p:nvPr/>
          </p:nvSpPr>
          <p:spPr>
            <a:xfrm>
              <a:off x="2173857" y="1936631"/>
              <a:ext cx="2099093" cy="2041583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6" name="Grafik 45" descr="Häkchen">
              <a:extLst>
                <a:ext uri="{FF2B5EF4-FFF2-40B4-BE49-F238E27FC236}">
                  <a16:creationId xmlns:a16="http://schemas.microsoft.com/office/drawing/2014/main" id="{D87AFB1C-D0A4-4707-9D76-63E0E74B7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1826" y="2611467"/>
              <a:ext cx="713117" cy="713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19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4">
            <a:extLst>
              <a:ext uri="{FF2B5EF4-FFF2-40B4-BE49-F238E27FC236}">
                <a16:creationId xmlns:a16="http://schemas.microsoft.com/office/drawing/2014/main" id="{A66B2EA8-040A-C244-B90E-8269730B138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FD914-49D0-4F46-94DD-F26C9BD21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1319022"/>
            <a:ext cx="4219956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fik 11" descr="Ein Bild, das gelb, sitzend, Tisch, klein enthält.&#10;&#10;Mit sehr hoher Zuverlässigkeit generierte Beschreibung">
            <a:extLst>
              <a:ext uri="{FF2B5EF4-FFF2-40B4-BE49-F238E27FC236}">
                <a16:creationId xmlns:a16="http://schemas.microsoft.com/office/drawing/2014/main" id="{76D3D152-D0C6-482E-BAC2-9FF7DD44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015" y="-103385"/>
            <a:ext cx="12390407" cy="8286846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4CE51888-8409-480A-9B92-BFDA65F5A661}"/>
              </a:ext>
            </a:extLst>
          </p:cNvPr>
          <p:cNvSpPr txBox="1">
            <a:spLocks/>
          </p:cNvSpPr>
          <p:nvPr/>
        </p:nvSpPr>
        <p:spPr>
          <a:xfrm>
            <a:off x="3737840" y="3148641"/>
            <a:ext cx="8022840" cy="10800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WAS BENÖTIGEN WIR</a:t>
            </a:r>
            <a:r>
              <a:rPr lang="de-DE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?</a:t>
            </a:r>
            <a:endParaRPr lang="de-DE" sz="4400" b="1">
              <a:solidFill>
                <a:schemeClr val="tx1"/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8409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9C38AB7-2139-454A-B7AA-7373442CEA17}"/>
              </a:ext>
            </a:extLst>
          </p:cNvPr>
          <p:cNvSpPr/>
          <p:nvPr/>
        </p:nvSpPr>
        <p:spPr>
          <a:xfrm>
            <a:off x="0" y="2"/>
            <a:ext cx="1222399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5" descr="Ein Bild, das Karte, Text enthält.&#10;&#10;Mit sehr hoher Zuverlässigkeit generierte Beschreibung">
            <a:extLst>
              <a:ext uri="{FF2B5EF4-FFF2-40B4-BE49-F238E27FC236}">
                <a16:creationId xmlns:a16="http://schemas.microsoft.com/office/drawing/2014/main" id="{950A6D48-D121-4A13-95BF-ADBC1D78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" y="-32659"/>
            <a:ext cx="10335985" cy="689065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5032C5-5B88-4DAC-9C54-CAAEDA3A03CD}"/>
              </a:ext>
            </a:extLst>
          </p:cNvPr>
          <p:cNvSpPr/>
          <p:nvPr/>
        </p:nvSpPr>
        <p:spPr>
          <a:xfrm>
            <a:off x="4728028" y="-16329"/>
            <a:ext cx="7463972" cy="6890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64D5261E-A227-4999-8048-DA5DEFDAFAC2}"/>
              </a:ext>
            </a:extLst>
          </p:cNvPr>
          <p:cNvSpPr/>
          <p:nvPr/>
        </p:nvSpPr>
        <p:spPr>
          <a:xfrm>
            <a:off x="7029085" y="1277095"/>
            <a:ext cx="4777470" cy="95410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ea typeface="+mn-lt"/>
                <a:cs typeface="+mn-lt"/>
              </a:rPr>
              <a:t>Wir brauchen Menschen, die sich trauen</a:t>
            </a:r>
            <a:endParaRPr lang="de-DE" sz="2800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3897A3E1-0F6A-4C52-A322-2E9130E0B819}"/>
              </a:ext>
            </a:extLst>
          </p:cNvPr>
          <p:cNvSpPr/>
          <p:nvPr/>
        </p:nvSpPr>
        <p:spPr>
          <a:xfrm>
            <a:off x="6985456" y="2882601"/>
            <a:ext cx="4944766" cy="95410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ea typeface="+mn-lt"/>
                <a:cs typeface="+mn-lt"/>
              </a:rPr>
              <a:t>Kooperation mit der Agentur für Arbeit</a:t>
            </a:r>
            <a:endParaRPr lang="de-DE" sz="280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14D37188-0418-44E3-8310-60DA57449518}"/>
              </a:ext>
            </a:extLst>
          </p:cNvPr>
          <p:cNvSpPr/>
          <p:nvPr/>
        </p:nvSpPr>
        <p:spPr>
          <a:xfrm>
            <a:off x="7013344" y="4428792"/>
            <a:ext cx="4889307" cy="95410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ea typeface="+mn-lt"/>
                <a:cs typeface="+mn-lt"/>
              </a:rPr>
              <a:t>Mehr Unternehmen wie McDonald‘s und ALDI!</a:t>
            </a:r>
            <a:endParaRPr lang="de-DE" sz="280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4EEB6B6-7E3F-433A-97F1-1B3B3123EFA9}"/>
              </a:ext>
            </a:extLst>
          </p:cNvPr>
          <p:cNvGrpSpPr/>
          <p:nvPr/>
        </p:nvGrpSpPr>
        <p:grpSpPr>
          <a:xfrm>
            <a:off x="5734350" y="2976136"/>
            <a:ext cx="920151" cy="877018"/>
            <a:chOff x="5734350" y="2976136"/>
            <a:chExt cx="2099093" cy="2041583"/>
          </a:xfrm>
        </p:grpSpPr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479D59AC-D9E1-45F3-BB66-7DF67F266CB2}"/>
                </a:ext>
              </a:extLst>
            </p:cNvPr>
            <p:cNvSpPr/>
            <p:nvPr/>
          </p:nvSpPr>
          <p:spPr>
            <a:xfrm>
              <a:off x="5734350" y="2976136"/>
              <a:ext cx="2099093" cy="2041583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27" name="Grafik 26" descr="Häkchen">
              <a:extLst>
                <a:ext uri="{FF2B5EF4-FFF2-40B4-BE49-F238E27FC236}">
                  <a16:creationId xmlns:a16="http://schemas.microsoft.com/office/drawing/2014/main" id="{CCD20F64-54A4-417F-BE6F-C5F6F280A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2319" y="3650972"/>
              <a:ext cx="713117" cy="713117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1AFAD14-BC55-4F47-A1D6-BF712B1925DB}"/>
              </a:ext>
            </a:extLst>
          </p:cNvPr>
          <p:cNvGrpSpPr/>
          <p:nvPr/>
        </p:nvGrpSpPr>
        <p:grpSpPr>
          <a:xfrm>
            <a:off x="5734349" y="1351494"/>
            <a:ext cx="920151" cy="877018"/>
            <a:chOff x="5734349" y="1351494"/>
            <a:chExt cx="2099093" cy="2041583"/>
          </a:xfrm>
        </p:grpSpPr>
        <p:sp>
          <p:nvSpPr>
            <p:cNvPr id="24" name="Raute 23">
              <a:extLst>
                <a:ext uri="{FF2B5EF4-FFF2-40B4-BE49-F238E27FC236}">
                  <a16:creationId xmlns:a16="http://schemas.microsoft.com/office/drawing/2014/main" id="{5106B672-622D-4702-974B-FD0808205FD0}"/>
                </a:ext>
              </a:extLst>
            </p:cNvPr>
            <p:cNvSpPr/>
            <p:nvPr/>
          </p:nvSpPr>
          <p:spPr>
            <a:xfrm>
              <a:off x="5734349" y="1351494"/>
              <a:ext cx="2099093" cy="2041583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25" name="Grafik 24" descr="Häkchen">
              <a:extLst>
                <a:ext uri="{FF2B5EF4-FFF2-40B4-BE49-F238E27FC236}">
                  <a16:creationId xmlns:a16="http://schemas.microsoft.com/office/drawing/2014/main" id="{69A3F4CF-47A1-49E9-8E54-66BD674D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2318" y="2026330"/>
              <a:ext cx="713117" cy="713117"/>
            </a:xfrm>
            <a:prstGeom prst="rect">
              <a:avLst/>
            </a:prstGeom>
          </p:spPr>
        </p:pic>
      </p:grpSp>
      <p:grpSp>
        <p:nvGrpSpPr>
          <p:cNvPr id="20" name="Gruppieren 21">
            <a:extLst>
              <a:ext uri="{FF2B5EF4-FFF2-40B4-BE49-F238E27FC236}">
                <a16:creationId xmlns:a16="http://schemas.microsoft.com/office/drawing/2014/main" id="{2E120F9F-75CE-F94E-9EF8-4E44B0793272}"/>
              </a:ext>
            </a:extLst>
          </p:cNvPr>
          <p:cNvGrpSpPr/>
          <p:nvPr/>
        </p:nvGrpSpPr>
        <p:grpSpPr>
          <a:xfrm>
            <a:off x="5745298" y="4467336"/>
            <a:ext cx="920151" cy="877018"/>
            <a:chOff x="5734350" y="2976136"/>
            <a:chExt cx="2099093" cy="2041583"/>
          </a:xfrm>
        </p:grpSpPr>
        <p:sp>
          <p:nvSpPr>
            <p:cNvPr id="28" name="Raute 25">
              <a:extLst>
                <a:ext uri="{FF2B5EF4-FFF2-40B4-BE49-F238E27FC236}">
                  <a16:creationId xmlns:a16="http://schemas.microsoft.com/office/drawing/2014/main" id="{9A6E38AA-14AE-0D42-9D76-C50E7DA0CFE4}"/>
                </a:ext>
              </a:extLst>
            </p:cNvPr>
            <p:cNvSpPr/>
            <p:nvPr/>
          </p:nvSpPr>
          <p:spPr>
            <a:xfrm>
              <a:off x="5734350" y="2976136"/>
              <a:ext cx="2099093" cy="2041583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31" name="Grafik 26" descr="Häkchen">
              <a:extLst>
                <a:ext uri="{FF2B5EF4-FFF2-40B4-BE49-F238E27FC236}">
                  <a16:creationId xmlns:a16="http://schemas.microsoft.com/office/drawing/2014/main" id="{A4424065-0558-0744-ABD2-B5E3D52B8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2319" y="3650972"/>
              <a:ext cx="713117" cy="713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384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9C38AB7-2139-454A-B7AA-7373442CEA17}"/>
              </a:ext>
            </a:extLst>
          </p:cNvPr>
          <p:cNvSpPr/>
          <p:nvPr/>
        </p:nvSpPr>
        <p:spPr>
          <a:xfrm>
            <a:off x="0" y="2"/>
            <a:ext cx="1222399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5" descr="Ein Bild, das Schild, Hemd, blau enthält.&#10;&#10;Mit sehr hoher Zuverlässigkeit generierte Beschreibung">
            <a:extLst>
              <a:ext uri="{FF2B5EF4-FFF2-40B4-BE49-F238E27FC236}">
                <a16:creationId xmlns:a16="http://schemas.microsoft.com/office/drawing/2014/main" id="{10A6AE1E-4D0D-40ED-B7BD-92862E01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64" y="-1244"/>
            <a:ext cx="10194757" cy="685246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5032C5-5B88-4DAC-9C54-CAAEDA3A03CD}"/>
              </a:ext>
            </a:extLst>
          </p:cNvPr>
          <p:cNvSpPr/>
          <p:nvPr/>
        </p:nvSpPr>
        <p:spPr>
          <a:xfrm>
            <a:off x="523073" y="6495"/>
            <a:ext cx="692594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BEA9D40A-5CB6-46F8-AC07-C9082105D1E6}"/>
              </a:ext>
            </a:extLst>
          </p:cNvPr>
          <p:cNvSpPr/>
          <p:nvPr/>
        </p:nvSpPr>
        <p:spPr>
          <a:xfrm>
            <a:off x="2398977" y="1450317"/>
            <a:ext cx="4777470" cy="95410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ea typeface="+mn-lt"/>
                <a:cs typeface="+mn-lt"/>
              </a:rPr>
              <a:t>2-4 PW mit 4 Ressourcen für MVP und Stretch Goals </a:t>
            </a:r>
            <a:endParaRPr lang="de-DE" sz="2800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6AEA9F20-B843-418A-9C02-224E5E711A67}"/>
              </a:ext>
            </a:extLst>
          </p:cNvPr>
          <p:cNvSpPr/>
          <p:nvPr/>
        </p:nvSpPr>
        <p:spPr>
          <a:xfrm>
            <a:off x="2399844" y="3077445"/>
            <a:ext cx="4371346" cy="95410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ea typeface="+mn-lt"/>
                <a:cs typeface="+mn-lt"/>
              </a:rPr>
              <a:t>2 Ressourcen für Betrieb und Koordination</a:t>
            </a:r>
            <a:endParaRPr lang="de-DE" sz="280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4E74F564-6AF9-40DD-A217-68B1134C540E}"/>
              </a:ext>
            </a:extLst>
          </p:cNvPr>
          <p:cNvSpPr/>
          <p:nvPr/>
        </p:nvSpPr>
        <p:spPr>
          <a:xfrm>
            <a:off x="2398977" y="4809416"/>
            <a:ext cx="4889307" cy="954107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ea typeface="+mn-lt"/>
                <a:cs typeface="+mn-lt"/>
              </a:rPr>
              <a:t>Betriebskosten z.B. AWS, </a:t>
            </a:r>
            <a:r>
              <a:rPr lang="de-DE" sz="2800" b="1" err="1">
                <a:ea typeface="+mn-lt"/>
                <a:cs typeface="+mn-lt"/>
              </a:rPr>
              <a:t>Azure</a:t>
            </a:r>
            <a:endParaRPr lang="de-DE" sz="280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AAB67F6-68D4-4858-9070-F8304EF560EC}"/>
              </a:ext>
            </a:extLst>
          </p:cNvPr>
          <p:cNvGrpSpPr/>
          <p:nvPr/>
        </p:nvGrpSpPr>
        <p:grpSpPr>
          <a:xfrm>
            <a:off x="946691" y="4816439"/>
            <a:ext cx="920151" cy="877018"/>
            <a:chOff x="946691" y="4816439"/>
            <a:chExt cx="2099093" cy="2041583"/>
          </a:xfrm>
        </p:grpSpPr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ECC7FE0F-B657-4BA6-99AC-4F3330BE120A}"/>
                </a:ext>
              </a:extLst>
            </p:cNvPr>
            <p:cNvSpPr/>
            <p:nvPr/>
          </p:nvSpPr>
          <p:spPr>
            <a:xfrm>
              <a:off x="946691" y="4816439"/>
              <a:ext cx="2099093" cy="2041583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2800"/>
            </a:p>
          </p:txBody>
        </p:sp>
        <p:pic>
          <p:nvPicPr>
            <p:cNvPr id="30" name="Grafik 29" descr="Häkchen">
              <a:extLst>
                <a:ext uri="{FF2B5EF4-FFF2-40B4-BE49-F238E27FC236}">
                  <a16:creationId xmlns:a16="http://schemas.microsoft.com/office/drawing/2014/main" id="{87A71857-3353-479E-8320-80F0C2EA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4660" y="5491275"/>
              <a:ext cx="713117" cy="713117"/>
            </a:xfrm>
            <a:prstGeom prst="rect">
              <a:avLst/>
            </a:prstGeom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AF8E97C-42C8-461A-949C-000327915F0C}"/>
              </a:ext>
            </a:extLst>
          </p:cNvPr>
          <p:cNvGrpSpPr/>
          <p:nvPr/>
        </p:nvGrpSpPr>
        <p:grpSpPr>
          <a:xfrm>
            <a:off x="946690" y="3076778"/>
            <a:ext cx="920151" cy="877018"/>
            <a:chOff x="946690" y="3076778"/>
            <a:chExt cx="2099093" cy="2041583"/>
          </a:xfrm>
        </p:grpSpPr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E86B7D7E-6FCD-482C-9902-F791DA5C46B5}"/>
                </a:ext>
              </a:extLst>
            </p:cNvPr>
            <p:cNvSpPr/>
            <p:nvPr/>
          </p:nvSpPr>
          <p:spPr>
            <a:xfrm>
              <a:off x="946690" y="3076778"/>
              <a:ext cx="2099093" cy="2041583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27" name="Grafik 26" descr="Häkchen">
              <a:extLst>
                <a:ext uri="{FF2B5EF4-FFF2-40B4-BE49-F238E27FC236}">
                  <a16:creationId xmlns:a16="http://schemas.microsoft.com/office/drawing/2014/main" id="{6517901B-4E1A-4986-8010-28694B74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4659" y="3751614"/>
              <a:ext cx="713117" cy="713117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19233F6-AE01-4989-970D-E44AB7DE94C4}"/>
              </a:ext>
            </a:extLst>
          </p:cNvPr>
          <p:cNvGrpSpPr/>
          <p:nvPr/>
        </p:nvGrpSpPr>
        <p:grpSpPr>
          <a:xfrm>
            <a:off x="946689" y="1452136"/>
            <a:ext cx="920151" cy="877018"/>
            <a:chOff x="946689" y="1452136"/>
            <a:chExt cx="2099093" cy="2041583"/>
          </a:xfrm>
        </p:grpSpPr>
        <p:sp>
          <p:nvSpPr>
            <p:cNvPr id="24" name="Raute 23">
              <a:extLst>
                <a:ext uri="{FF2B5EF4-FFF2-40B4-BE49-F238E27FC236}">
                  <a16:creationId xmlns:a16="http://schemas.microsoft.com/office/drawing/2014/main" id="{F8B85A00-88EA-4EF0-B179-F60A147E205F}"/>
                </a:ext>
              </a:extLst>
            </p:cNvPr>
            <p:cNvSpPr/>
            <p:nvPr/>
          </p:nvSpPr>
          <p:spPr>
            <a:xfrm>
              <a:off x="946689" y="1452136"/>
              <a:ext cx="2099093" cy="2041583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pic>
          <p:nvPicPr>
            <p:cNvPr id="25" name="Grafik 24" descr="Häkchen">
              <a:extLst>
                <a:ext uri="{FF2B5EF4-FFF2-40B4-BE49-F238E27FC236}">
                  <a16:creationId xmlns:a16="http://schemas.microsoft.com/office/drawing/2014/main" id="{AEFC3F77-558D-4E96-85E5-E3C8E78C9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4658" y="2126972"/>
              <a:ext cx="713117" cy="713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72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  <a:latin typeface="Arial Black"/>
              </a:rPr>
              <a:t>Bee </a:t>
            </a:r>
            <a:r>
              <a:rPr lang="en-US" sz="4800">
                <a:solidFill>
                  <a:srgbClr val="FFFFFF"/>
                </a:solidFill>
                <a:latin typeface="Arial Black"/>
              </a:rPr>
              <a:t>to</a:t>
            </a:r>
            <a:r>
              <a:rPr lang="en-US" sz="4800" b="1">
                <a:solidFill>
                  <a:srgbClr val="FFFFFF"/>
                </a:solidFill>
                <a:latin typeface="Arial Black"/>
              </a:rPr>
              <a:t> Bee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err="1">
                <a:solidFill>
                  <a:srgbClr val="FFFFFF"/>
                </a:solidFill>
              </a:rPr>
              <a:t>Gemeinsam</a:t>
            </a:r>
            <a:r>
              <a:rPr lang="en-US" sz="1500">
                <a:solidFill>
                  <a:srgbClr val="FFFFFF"/>
                </a:solidFill>
              </a:rPr>
              <a:t> </a:t>
            </a:r>
            <a:r>
              <a:rPr lang="en-US" sz="1500" err="1">
                <a:solidFill>
                  <a:srgbClr val="FFFFFF"/>
                </a:solidFill>
              </a:rPr>
              <a:t>arbeit</a:t>
            </a:r>
            <a:r>
              <a:rPr lang="en-US" sz="1500">
                <a:solidFill>
                  <a:srgbClr val="FFFFFF"/>
                </a:solidFill>
              </a:rPr>
              <a:t> </a:t>
            </a:r>
            <a:r>
              <a:rPr lang="en-US" sz="1500" err="1">
                <a:solidFill>
                  <a:srgbClr val="FFFFFF"/>
                </a:solidFill>
              </a:rPr>
              <a:t>schützen</a:t>
            </a:r>
            <a:endParaRPr lang="de-DE"/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B1A0A932-3B21-9B44-99A4-0BA20D399F26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child, Ende enthält.&#10;&#10;Mit sehr hoher Zuverlässigkeit generierte Beschreibung">
            <a:extLst>
              <a:ext uri="{FF2B5EF4-FFF2-40B4-BE49-F238E27FC236}">
                <a16:creationId xmlns:a16="http://schemas.microsoft.com/office/drawing/2014/main" id="{3D061C5E-BFA6-B84B-A9A1-1DD8C8F0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218" y="764644"/>
            <a:ext cx="4079564" cy="39788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2C753BE-CDFF-754E-8EFA-2EC2361EDC4D}"/>
              </a:ext>
            </a:extLst>
          </p:cNvPr>
          <p:cNvSpPr txBox="1">
            <a:spLocks/>
          </p:cNvSpPr>
          <p:nvPr/>
        </p:nvSpPr>
        <p:spPr>
          <a:xfrm>
            <a:off x="-2307" y="5258273"/>
            <a:ext cx="12197178" cy="833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4400" b="1">
                <a:latin typeface="Arial Black"/>
              </a:rPr>
              <a:t>#</a:t>
            </a:r>
            <a:r>
              <a:rPr lang="en-DE" sz="4400" b="1" err="1">
                <a:latin typeface="Arial Black"/>
              </a:rPr>
              <a:t>WirVsVirusHack</a:t>
            </a:r>
            <a:endParaRPr lang="en-US" sz="4400" b="1">
              <a:latin typeface="Arial Black"/>
            </a:endParaRPr>
          </a:p>
          <a:p>
            <a:pPr algn="ctr"/>
            <a:r>
              <a:rPr lang="de-DE" sz="3200">
                <a:ea typeface="+mn-lt"/>
                <a:cs typeface="+mn-lt"/>
              </a:rPr>
              <a:t>gemeinsamarbeitschuetzen@gmail.com</a:t>
            </a:r>
          </a:p>
        </p:txBody>
      </p:sp>
    </p:spTree>
    <p:extLst>
      <p:ext uri="{BB962C8B-B14F-4D97-AF65-F5344CB8AC3E}">
        <p14:creationId xmlns:p14="http://schemas.microsoft.com/office/powerpoint/2010/main" val="234343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87C3123-09B0-4500-84C9-7D51207C1031}"/>
              </a:ext>
            </a:extLst>
          </p:cNvPr>
          <p:cNvSpPr/>
          <p:nvPr/>
        </p:nvSpPr>
        <p:spPr>
          <a:xfrm>
            <a:off x="5264989" y="-4314"/>
            <a:ext cx="6987394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5247734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8F26B8-C0F7-48F6-8A70-34CD55CCC91A}"/>
              </a:ext>
            </a:extLst>
          </p:cNvPr>
          <p:cNvSpPr txBox="1"/>
          <p:nvPr/>
        </p:nvSpPr>
        <p:spPr>
          <a:xfrm>
            <a:off x="497457" y="669985"/>
            <a:ext cx="4051540" cy="21123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defRPr sz="2800">
                <a:solidFill>
                  <a:schemeClr val="bg1"/>
                </a:solidFill>
                <a:ea typeface="+mn-lt"/>
                <a:cs typeface="+mn-lt"/>
              </a:defRPr>
            </a:lvl1pPr>
          </a:lstStyle>
          <a:p>
            <a:r>
              <a:rPr lang="en-US" err="1"/>
              <a:t>Während</a:t>
            </a:r>
            <a:r>
              <a:rPr lang="en-US"/>
              <a:t> </a:t>
            </a:r>
            <a:r>
              <a:rPr lang="en-US" err="1"/>
              <a:t>zahlreiche</a:t>
            </a:r>
            <a:r>
              <a:rPr lang="en-US"/>
              <a:t> </a:t>
            </a:r>
            <a:br>
              <a:rPr lang="en-US"/>
            </a:br>
            <a:r>
              <a:rPr lang="en-US" err="1"/>
              <a:t>Betriebe</a:t>
            </a:r>
            <a:r>
              <a:rPr lang="en-US"/>
              <a:t> </a:t>
            </a:r>
            <a:r>
              <a:rPr lang="en-US" err="1"/>
              <a:t>schließen</a:t>
            </a:r>
            <a:r>
              <a:rPr lang="en-US"/>
              <a:t> </a:t>
            </a:r>
            <a:br>
              <a:rPr lang="en-US"/>
            </a:br>
            <a:r>
              <a:rPr lang="en-US" err="1"/>
              <a:t>müssen</a:t>
            </a:r>
            <a:r>
              <a:rPr lang="en-US"/>
              <a:t>, </a:t>
            </a:r>
            <a:r>
              <a:rPr lang="en-US" err="1"/>
              <a:t>fehlt</a:t>
            </a:r>
            <a:r>
              <a:rPr lang="en-US"/>
              <a:t> es </a:t>
            </a:r>
            <a:r>
              <a:rPr lang="en-US" err="1"/>
              <a:t>ganzenBranchen</a:t>
            </a:r>
            <a:r>
              <a:rPr lang="en-US"/>
              <a:t> an Personal.</a:t>
            </a:r>
            <a:endParaRPr lang="de-DE"/>
          </a:p>
        </p:txBody>
      </p:sp>
      <p:pic>
        <p:nvPicPr>
          <p:cNvPr id="8" name="Grafik 16" descr="Ein Bild, das Tisch, sitzend, Essen, Glas enthält.&#10;&#10;Mit sehr hoher Zuverlässigkeit generierte Beschreibung">
            <a:extLst>
              <a:ext uri="{FF2B5EF4-FFF2-40B4-BE49-F238E27FC236}">
                <a16:creationId xmlns:a16="http://schemas.microsoft.com/office/drawing/2014/main" id="{60C27C70-9250-4561-9E12-DA1D2805E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b="426"/>
          <a:stretch/>
        </p:blipFill>
        <p:spPr>
          <a:xfrm>
            <a:off x="5951651" y="4263694"/>
            <a:ext cx="2543389" cy="212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6" descr="Ein Bild, das Gebäude, draußen, Person, Personen enthält.&#10;&#10;Mit sehr hoher Zuverlässigkeit generierte Beschreibung">
            <a:extLst>
              <a:ext uri="{FF2B5EF4-FFF2-40B4-BE49-F238E27FC236}">
                <a16:creationId xmlns:a16="http://schemas.microsoft.com/office/drawing/2014/main" id="{6317AE9E-7F09-4E8B-8D81-AAA8EC64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463" y="1219200"/>
            <a:ext cx="5021178" cy="252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12" descr="Ein Bild, das Person, Foto, Mann, Frau enthält.&#10;&#10;Mit sehr hoher Zuverlässigkeit generierte Beschreibung">
            <a:extLst>
              <a:ext uri="{FF2B5EF4-FFF2-40B4-BE49-F238E27FC236}">
                <a16:creationId xmlns:a16="http://schemas.microsoft.com/office/drawing/2014/main" id="{CA06A547-49B8-4B83-9DA6-45BA6A26C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08" y="3003472"/>
            <a:ext cx="3288631" cy="2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10">
            <a:extLst>
              <a:ext uri="{FF2B5EF4-FFF2-40B4-BE49-F238E27FC236}">
                <a16:creationId xmlns:a16="http://schemas.microsoft.com/office/drawing/2014/main" id="{35A57677-3A7B-4AFD-9CA8-914ABAD51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968" y="670587"/>
            <a:ext cx="5205663" cy="74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6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Ein Bild, das Person, Mann, drinnen, suchend enthält.&#10;&#10;Mit sehr hoher Zuverlässigkeit generierte Beschreibung">
            <a:extLst>
              <a:ext uri="{FF2B5EF4-FFF2-40B4-BE49-F238E27FC236}">
                <a16:creationId xmlns:a16="http://schemas.microsoft.com/office/drawing/2014/main" id="{B9E0A046-FB87-4BEF-9985-92E56173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589" y="11633"/>
            <a:ext cx="10305690" cy="686348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2876" y="-4313"/>
            <a:ext cx="5247734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8F26B8-C0F7-48F6-8A70-34CD55CCC91A}"/>
              </a:ext>
            </a:extLst>
          </p:cNvPr>
          <p:cNvSpPr txBox="1"/>
          <p:nvPr/>
        </p:nvSpPr>
        <p:spPr>
          <a:xfrm>
            <a:off x="497457" y="669985"/>
            <a:ext cx="4065918" cy="5561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Maßnahmen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wie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Kurz-arbeit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und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kurzfristige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br>
              <a:rPr lang="en-US" sz="2800">
                <a:ea typeface="+mn-lt"/>
                <a:cs typeface="+mn-lt"/>
              </a:rPr>
            </a:b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Kredite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sind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keine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br>
              <a:rPr lang="en-US" sz="28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nachhaltigen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Lösungen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Menschen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ohne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eine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br>
              <a:rPr lang="en-US" sz="2800">
                <a:ea typeface="+mn-lt"/>
                <a:cs typeface="+mn-lt"/>
              </a:rPr>
            </a:b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Aufgabe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verlieren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br>
              <a:rPr lang="en-US" sz="2800">
                <a:ea typeface="+mn-lt"/>
                <a:cs typeface="+mn-lt"/>
              </a:rPr>
            </a:b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Motivation und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Lebensfreude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6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pic>
        <p:nvPicPr>
          <p:cNvPr id="9" name="Grafik 9" descr="Ein Bild, das Regen enthält.&#10;&#10;Mit sehr hoher Zuverlässigkeit generierte Beschreibung">
            <a:extLst>
              <a:ext uri="{FF2B5EF4-FFF2-40B4-BE49-F238E27FC236}">
                <a16:creationId xmlns:a16="http://schemas.microsoft.com/office/drawing/2014/main" id="{9FCE739D-F163-492E-AF64-826F20D8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1" y="907212"/>
            <a:ext cx="4382218" cy="4396596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A4ACD358-B5FD-4160-8EE8-AA527103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64" y="1198982"/>
            <a:ext cx="3765250" cy="381305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2B7F04D-84D8-4486-AC3F-5C74C10A708E}"/>
              </a:ext>
            </a:extLst>
          </p:cNvPr>
          <p:cNvSpPr txBox="1">
            <a:spLocks/>
          </p:cNvSpPr>
          <p:nvPr/>
        </p:nvSpPr>
        <p:spPr>
          <a:xfrm>
            <a:off x="5750944" y="5017698"/>
            <a:ext cx="6067245" cy="10800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UNSERE MISSION</a:t>
            </a:r>
            <a:endParaRPr lang="de-DE" sz="4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22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AE96AE1-6316-438D-949B-3509ABA7DB7C}"/>
              </a:ext>
            </a:extLst>
          </p:cNvPr>
          <p:cNvSpPr/>
          <p:nvPr/>
        </p:nvSpPr>
        <p:spPr>
          <a:xfrm>
            <a:off x="0" y="0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807FB8D9-7A83-ED45-9594-26291A38F8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966" y="1666509"/>
            <a:ext cx="1094400" cy="1094400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FA87D2-7278-B947-A166-345502C52E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48" y="1676774"/>
            <a:ext cx="1094400" cy="109440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363AAC-E1DB-594B-9A00-1ED9F79970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091" y="1666509"/>
            <a:ext cx="1094400" cy="1094400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DD59C1-F7BB-494E-BC00-6346A8E5E02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966" y="2927143"/>
            <a:ext cx="1094400" cy="1094400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872A3F-24F8-B74E-A6D1-17F93A62429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216" y="2927143"/>
            <a:ext cx="1053796" cy="109440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0EFF13-33B3-D240-88C6-6A500F9ED4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3341" y="1666509"/>
            <a:ext cx="1094400" cy="1094400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1D5509-A7A7-A045-BEC7-9CFC432AAE9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7091" y="2927143"/>
            <a:ext cx="1094400" cy="1094400"/>
          </a:xfrm>
          <a:prstGeom prst="ellipse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113959-69CD-784B-BDBE-678A62FC89B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216" y="1652247"/>
            <a:ext cx="1094400" cy="109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F11D9-75B5-F047-BD2C-2EF7DA310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41" y="2927143"/>
            <a:ext cx="1098000" cy="1098000"/>
          </a:xfrm>
          <a:prstGeom prst="ellipse">
            <a:avLst/>
          </a:prstGeom>
        </p:spPr>
      </p:pic>
      <p:pic>
        <p:nvPicPr>
          <p:cNvPr id="2" name="Grafik 3">
            <a:extLst>
              <a:ext uri="{FF2B5EF4-FFF2-40B4-BE49-F238E27FC236}">
                <a16:creationId xmlns:a16="http://schemas.microsoft.com/office/drawing/2014/main" id="{58EFABDC-B25E-43BB-82E7-6EF79025A8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8703" y="1676774"/>
            <a:ext cx="3634595" cy="4778330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1AADD266-AAE8-E348-9C6A-92341AD0AD12}"/>
              </a:ext>
            </a:extLst>
          </p:cNvPr>
          <p:cNvSpPr txBox="1">
            <a:spLocks/>
          </p:cNvSpPr>
          <p:nvPr/>
        </p:nvSpPr>
        <p:spPr>
          <a:xfrm>
            <a:off x="8295736" y="1851827"/>
            <a:ext cx="2429775" cy="372552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4800" b="1">
                <a:solidFill>
                  <a:schemeClr val="tx1"/>
                </a:solidFill>
                <a:latin typeface="Arial Black"/>
              </a:rPr>
              <a:t>DAS TEAM</a:t>
            </a:r>
            <a:endParaRPr lang="de-DE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err="1">
                <a:solidFill>
                  <a:schemeClr val="tx1"/>
                </a:solidFill>
              </a:rPr>
              <a:t>EnthusiastInnen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err="1">
                <a:solidFill>
                  <a:schemeClr val="tx1"/>
                </a:solidFill>
              </a:rPr>
              <a:t>ProblemlöserInnen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err="1">
                <a:solidFill>
                  <a:schemeClr val="tx1"/>
                </a:solidFill>
              </a:rPr>
              <a:t>QuerdenkerInnen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err="1">
                <a:solidFill>
                  <a:schemeClr val="tx1"/>
                </a:solidFill>
              </a:rPr>
              <a:t>MacherInnen</a:t>
            </a:r>
            <a:r>
              <a:rPr lang="en-US" sz="2000">
                <a:solidFill>
                  <a:schemeClr val="tx1"/>
                </a:solidFill>
              </a:rPr>
              <a:t>… </a:t>
            </a:r>
            <a:r>
              <a:rPr lang="en-US" sz="2000" err="1">
                <a:solidFill>
                  <a:schemeClr val="tx1"/>
                </a:solidFill>
              </a:rPr>
              <a:t>ArbeitsschützerInnen</a:t>
            </a:r>
            <a:endParaRPr lang="en-DE" sz="2000" b="1">
              <a:solidFill>
                <a:schemeClr val="tx1"/>
              </a:solidFill>
            </a:endParaRPr>
          </a:p>
        </p:txBody>
      </p:sp>
      <p:pic>
        <p:nvPicPr>
          <p:cNvPr id="14" name="Picture 26" descr="Ein Bild, das Person, draußen, haltend, lächelnd enthält.&#10;&#10;Mit sehr hoher Zuverlässigkeit generierte Beschreibung">
            <a:extLst>
              <a:ext uri="{FF2B5EF4-FFF2-40B4-BE49-F238E27FC236}">
                <a16:creationId xmlns:a16="http://schemas.microsoft.com/office/drawing/2014/main" id="{73C7B4FE-EE56-4215-9F4A-2D8CE80B19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0460" y="2927143"/>
            <a:ext cx="1082550" cy="1067863"/>
          </a:xfrm>
          <a:prstGeom prst="ellipse">
            <a:avLst/>
          </a:prstGeom>
        </p:spPr>
      </p:pic>
      <p:pic>
        <p:nvPicPr>
          <p:cNvPr id="15" name="Picture 2" descr="Ein Bild, das Person, lächelnd, drinnen, Schlips enthält.&#10;&#10;Mit sehr hoher Zuverlässigkeit generierte Beschreibung">
            <a:extLst>
              <a:ext uri="{FF2B5EF4-FFF2-40B4-BE49-F238E27FC236}">
                <a16:creationId xmlns:a16="http://schemas.microsoft.com/office/drawing/2014/main" id="{1C40F776-6830-41B1-AAF8-707F85340D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374" y="4197766"/>
            <a:ext cx="1098000" cy="1098000"/>
          </a:xfrm>
          <a:prstGeom prst="ellipse">
            <a:avLst/>
          </a:prstGeom>
        </p:spPr>
      </p:pic>
      <p:pic>
        <p:nvPicPr>
          <p:cNvPr id="16" name="Picture 2" descr="Ein Bild, das Person, drinnen, Frau, stehend enthält.&#10;&#10;Mit sehr hoher Zuverlässigkeit generierte Beschreibung">
            <a:extLst>
              <a:ext uri="{FF2B5EF4-FFF2-40B4-BE49-F238E27FC236}">
                <a16:creationId xmlns:a16="http://schemas.microsoft.com/office/drawing/2014/main" id="{4E49C76D-67B0-489D-BEFA-486FE35890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6864" y="4197765"/>
            <a:ext cx="1098000" cy="1098000"/>
          </a:xfrm>
          <a:prstGeom prst="ellipse">
            <a:avLst/>
          </a:prstGeom>
        </p:spPr>
      </p:pic>
      <p:pic>
        <p:nvPicPr>
          <p:cNvPr id="4" name="Picture 5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25195F26-572C-4D9F-A1EC-04A312C981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9100" y="4231596"/>
            <a:ext cx="1085759" cy="1098000"/>
          </a:xfrm>
          <a:prstGeom prst="ellipse">
            <a:avLst/>
          </a:prstGeom>
        </p:spPr>
      </p:pic>
      <p:pic>
        <p:nvPicPr>
          <p:cNvPr id="7" name="Picture 7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C2559302-CFF5-48BC-B72D-7EAE136712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68447" y="4251749"/>
            <a:ext cx="1112400" cy="1098460"/>
          </a:xfrm>
          <a:prstGeom prst="ellipse">
            <a:avLst/>
          </a:prstGeom>
        </p:spPr>
      </p:pic>
      <p:pic>
        <p:nvPicPr>
          <p:cNvPr id="9" name="Picture 9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4127211A-711C-465D-A8C2-C879BA5A05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4801" y="4229516"/>
            <a:ext cx="1134927" cy="1098000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62D653-C38D-A24F-B456-ADC6FF5C77CD}"/>
              </a:ext>
            </a:extLst>
          </p:cNvPr>
          <p:cNvSpPr/>
          <p:nvPr/>
        </p:nvSpPr>
        <p:spPr>
          <a:xfrm>
            <a:off x="1118025" y="504439"/>
            <a:ext cx="102691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4400" b="1">
                <a:latin typeface="Arial Black"/>
              </a:rPr>
              <a:t>#GEMEINSAMARBEITSCHÜTZEN</a:t>
            </a:r>
            <a:endParaRPr lang="de-DE" sz="4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35F385-DEF5-974C-AD45-BE41667ED1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4" y="5527882"/>
            <a:ext cx="1098000" cy="109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984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BBD7385-84CA-434F-A34F-B8E5AB646C74}"/>
              </a:ext>
            </a:extLst>
          </p:cNvPr>
          <p:cNvSpPr/>
          <p:nvPr/>
        </p:nvSpPr>
        <p:spPr>
          <a:xfrm>
            <a:off x="2876" y="-4313"/>
            <a:ext cx="12191998" cy="68579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79E0F-8D64-A741-B3F3-22FCE7F7E48E}"/>
              </a:ext>
            </a:extLst>
          </p:cNvPr>
          <p:cNvSpPr txBox="1"/>
          <p:nvPr/>
        </p:nvSpPr>
        <p:spPr>
          <a:xfrm>
            <a:off x="9330267" y="-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pic>
        <p:nvPicPr>
          <p:cNvPr id="9" name="Grafik 9" descr="Ein Bild, das Regen enthält.&#10;&#10;Mit sehr hoher Zuverlässigkeit generierte Beschreibung">
            <a:extLst>
              <a:ext uri="{FF2B5EF4-FFF2-40B4-BE49-F238E27FC236}">
                <a16:creationId xmlns:a16="http://schemas.microsoft.com/office/drawing/2014/main" id="{9FCE739D-F163-492E-AF64-826F20D8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1" y="907212"/>
            <a:ext cx="4382218" cy="4396596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A4ACD358-B5FD-4160-8EE8-AA527103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64" y="1198982"/>
            <a:ext cx="3765250" cy="3813055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2B7F04D-84D8-4486-AC3F-5C74C10A708E}"/>
              </a:ext>
            </a:extLst>
          </p:cNvPr>
          <p:cNvSpPr txBox="1">
            <a:spLocks/>
          </p:cNvSpPr>
          <p:nvPr/>
        </p:nvSpPr>
        <p:spPr>
          <a:xfrm>
            <a:off x="5750944" y="5017698"/>
            <a:ext cx="6067245" cy="10800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400" b="1">
                <a:solidFill>
                  <a:schemeClr val="tx1"/>
                </a:solidFill>
                <a:latin typeface="Arial Black"/>
                <a:ea typeface="+mj-lt"/>
                <a:cs typeface="+mj-lt"/>
              </a:rPr>
              <a:t>UNSERE LÖSUNG</a:t>
            </a:r>
            <a:endParaRPr lang="de-DE" sz="4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7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12D3219-C775-40F9-9DE6-8A8CBC1625BF}"/>
              </a:ext>
            </a:extLst>
          </p:cNvPr>
          <p:cNvSpPr/>
          <p:nvPr/>
        </p:nvSpPr>
        <p:spPr>
          <a:xfrm>
            <a:off x="2875" y="-4314"/>
            <a:ext cx="11746300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F48EC9E-C475-4064-B6E0-3A9E64171AB4}"/>
              </a:ext>
            </a:extLst>
          </p:cNvPr>
          <p:cNvSpPr/>
          <p:nvPr/>
        </p:nvSpPr>
        <p:spPr>
          <a:xfrm>
            <a:off x="6947140" y="-4313"/>
            <a:ext cx="5247734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CEEB73-6B7B-4E76-A64D-F6BC040DD362}"/>
              </a:ext>
            </a:extLst>
          </p:cNvPr>
          <p:cNvSpPr txBox="1"/>
          <p:nvPr/>
        </p:nvSpPr>
        <p:spPr>
          <a:xfrm>
            <a:off x="7286651" y="2687609"/>
            <a:ext cx="463864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solidFill>
                  <a:schemeClr val="bg1"/>
                </a:solidFill>
                <a:ea typeface="+mn-lt"/>
                <a:cs typeface="+mn-lt"/>
              </a:rPr>
              <a:t>Wir bringen Unternehmen in Notlage auf einer digitalen Plattform zusammen. </a:t>
            </a:r>
          </a:p>
          <a:p>
            <a:endParaRPr lang="de-DE" sz="28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de-DE" sz="2800">
                <a:solidFill>
                  <a:schemeClr val="bg1"/>
                </a:solidFill>
                <a:ea typeface="+mn-lt"/>
                <a:cs typeface="+mn-lt"/>
              </a:rPr>
              <a:t>Temporäre personelle Bedarfe und Verfügbarkeiten werden automatisch </a:t>
            </a:r>
            <a:r>
              <a:rPr lang="de-DE" sz="2800" err="1">
                <a:solidFill>
                  <a:schemeClr val="bg1"/>
                </a:solidFill>
                <a:ea typeface="+mn-lt"/>
                <a:cs typeface="+mn-lt"/>
              </a:rPr>
              <a:t>gematcht</a:t>
            </a:r>
            <a:r>
              <a:rPr lang="de-DE" sz="28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de-DE" sz="2800">
              <a:solidFill>
                <a:schemeClr val="bg1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AE3DDEC-83FA-4749-A6BA-483A32A6A77F}"/>
              </a:ext>
            </a:extLst>
          </p:cNvPr>
          <p:cNvSpPr/>
          <p:nvPr/>
        </p:nvSpPr>
        <p:spPr>
          <a:xfrm>
            <a:off x="833887" y="4462680"/>
            <a:ext cx="5559928" cy="120032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/>
              <a:t>Personalpartnerschaften</a:t>
            </a:r>
            <a:r>
              <a:rPr lang="de-DE" sz="3600"/>
              <a:t> für Unternehmen.</a:t>
            </a:r>
          </a:p>
        </p:txBody>
      </p:sp>
      <p:pic>
        <p:nvPicPr>
          <p:cNvPr id="2" name="Grafik 2" descr="Ein Bild, das Schild, Ende enthält.&#10;&#10;Mit sehr hoher Zuverlässigkeit generierte Beschreibung">
            <a:extLst>
              <a:ext uri="{FF2B5EF4-FFF2-40B4-BE49-F238E27FC236}">
                <a16:creationId xmlns:a16="http://schemas.microsoft.com/office/drawing/2014/main" id="{E8230FFE-0EAE-4DF3-A2B7-16C00E53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86" y="573290"/>
            <a:ext cx="3733260" cy="36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9C38AB7-2139-454A-B7AA-7373442CEA17}"/>
              </a:ext>
            </a:extLst>
          </p:cNvPr>
          <p:cNvSpPr/>
          <p:nvPr/>
        </p:nvSpPr>
        <p:spPr>
          <a:xfrm>
            <a:off x="2" y="2"/>
            <a:ext cx="1219199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1AADD266-AAE8-E348-9C6A-92341AD0AD12}"/>
              </a:ext>
            </a:extLst>
          </p:cNvPr>
          <p:cNvSpPr txBox="1">
            <a:spLocks/>
          </p:cNvSpPr>
          <p:nvPr/>
        </p:nvSpPr>
        <p:spPr>
          <a:xfrm>
            <a:off x="0" y="630157"/>
            <a:ext cx="12191999" cy="113662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3200" b="1">
                <a:solidFill>
                  <a:srgbClr val="FFFFFF"/>
                </a:solidFill>
                <a:latin typeface="Arial Black"/>
              </a:rPr>
              <a:t>BEE TO BEE PLATTFORM</a:t>
            </a:r>
            <a:endParaRPr lang="de-DE" sz="3200" b="1">
              <a:solidFill>
                <a:srgbClr val="FFFFFF"/>
              </a:solidFill>
              <a:latin typeface="Arial Black"/>
            </a:endParaRPr>
          </a:p>
        </p:txBody>
      </p:sp>
      <p:pic>
        <p:nvPicPr>
          <p:cNvPr id="24" name="Graphic 23" descr="Employee badge">
            <a:extLst>
              <a:ext uri="{FF2B5EF4-FFF2-40B4-BE49-F238E27FC236}">
                <a16:creationId xmlns:a16="http://schemas.microsoft.com/office/drawing/2014/main" id="{B80618F2-CBB0-5D48-800D-C9DEE2260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4238" y="1939736"/>
            <a:ext cx="914400" cy="914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BB85CD4-F5B2-F248-B166-E7B553DD1DB0}"/>
              </a:ext>
            </a:extLst>
          </p:cNvPr>
          <p:cNvSpPr/>
          <p:nvPr/>
        </p:nvSpPr>
        <p:spPr>
          <a:xfrm>
            <a:off x="4098776" y="2907521"/>
            <a:ext cx="36688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>
                <a:solidFill>
                  <a:srgbClr val="FFFFFF"/>
                </a:solidFill>
              </a:rPr>
              <a:t>Keine komplizierten Profile</a:t>
            </a:r>
            <a:r>
              <a:rPr lang="en-DE" i="1">
                <a:solidFill>
                  <a:srgbClr val="FFFFFF"/>
                </a:solidFill>
              </a:rPr>
              <a:t>: </a:t>
            </a:r>
          </a:p>
          <a:p>
            <a:pPr algn="ctr"/>
            <a:r>
              <a:rPr lang="en-DE">
                <a:solidFill>
                  <a:srgbClr val="FFFFFF"/>
                </a:solidFill>
              </a:rPr>
              <a:t>Verständliche und krisengerechte </a:t>
            </a:r>
          </a:p>
          <a:p>
            <a:pPr algn="ctr"/>
            <a:r>
              <a:rPr lang="en-DE">
                <a:solidFill>
                  <a:srgbClr val="FFFFFF"/>
                </a:solidFill>
              </a:rPr>
              <a:t>Skills</a:t>
            </a:r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25F69D-7BE4-3D49-86BD-B9B342109A85}"/>
              </a:ext>
            </a:extLst>
          </p:cNvPr>
          <p:cNvSpPr/>
          <p:nvPr/>
        </p:nvSpPr>
        <p:spPr>
          <a:xfrm>
            <a:off x="4165107" y="5545053"/>
            <a:ext cx="3536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>
                <a:solidFill>
                  <a:srgbClr val="FFFFFF"/>
                </a:solidFill>
              </a:rPr>
              <a:t>Solidarische Bepreisung</a:t>
            </a:r>
          </a:p>
          <a:p>
            <a:pPr algn="ctr"/>
            <a:r>
              <a:rPr lang="en-US" err="1">
                <a:solidFill>
                  <a:srgbClr val="FFFFFF"/>
                </a:solidFill>
              </a:rPr>
              <a:t>zu</a:t>
            </a:r>
            <a:r>
              <a:rPr lang="en-US">
                <a:solidFill>
                  <a:srgbClr val="FFFFFF"/>
                </a:solidFill>
              </a:rPr>
              <a:t> den </a:t>
            </a:r>
            <a:r>
              <a:rPr lang="en-US" err="1">
                <a:solidFill>
                  <a:srgbClr val="FFFFFF"/>
                </a:solidFill>
              </a:rPr>
              <a:t>bestehenden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Konditionen</a:t>
            </a:r>
            <a:endParaRPr lang="en-DE"/>
          </a:p>
        </p:txBody>
      </p:sp>
      <p:pic>
        <p:nvPicPr>
          <p:cNvPr id="47" name="Graphic 46" descr="Euro">
            <a:extLst>
              <a:ext uri="{FF2B5EF4-FFF2-40B4-BE49-F238E27FC236}">
                <a16:creationId xmlns:a16="http://schemas.microsoft.com/office/drawing/2014/main" id="{34549F55-11F7-BA4A-9269-59C12753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4238" y="4338199"/>
            <a:ext cx="914400" cy="914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343F528-9EAB-4441-BFED-AD35DEF2047F}"/>
              </a:ext>
            </a:extLst>
          </p:cNvPr>
          <p:cNvSpPr/>
          <p:nvPr/>
        </p:nvSpPr>
        <p:spPr>
          <a:xfrm>
            <a:off x="1030192" y="3085020"/>
            <a:ext cx="1883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DE">
                <a:solidFill>
                  <a:srgbClr val="FFFFFF"/>
                </a:solidFill>
              </a:rPr>
              <a:t>Unkompliziertes </a:t>
            </a:r>
          </a:p>
          <a:p>
            <a:pPr algn="ctr"/>
            <a:r>
              <a:rPr lang="en-DE">
                <a:solidFill>
                  <a:srgbClr val="FFFFFF"/>
                </a:solidFill>
              </a:rPr>
              <a:t>Onboarding</a:t>
            </a:r>
            <a:endParaRPr lang="en-DE"/>
          </a:p>
        </p:txBody>
      </p:sp>
      <p:pic>
        <p:nvPicPr>
          <p:cNvPr id="22" name="Graphic 21" descr="Internet">
            <a:extLst>
              <a:ext uri="{FF2B5EF4-FFF2-40B4-BE49-F238E27FC236}">
                <a16:creationId xmlns:a16="http://schemas.microsoft.com/office/drawing/2014/main" id="{E0330158-5784-4A4C-8BBE-29AD8462A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278" y="1919924"/>
            <a:ext cx="1187569" cy="117319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9511CC9-A789-764D-A0B2-0C637FF1BEC4}"/>
              </a:ext>
            </a:extLst>
          </p:cNvPr>
          <p:cNvSpPr/>
          <p:nvPr/>
        </p:nvSpPr>
        <p:spPr>
          <a:xfrm>
            <a:off x="662624" y="5406554"/>
            <a:ext cx="2618537" cy="9233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DE">
                <a:solidFill>
                  <a:srgbClr val="FFFFFF"/>
                </a:solidFill>
              </a:rPr>
              <a:t>MitarbeiterInnen kehren</a:t>
            </a:r>
            <a:endParaRPr lang="de-DE">
              <a:solidFill>
                <a:srgbClr val="FFFFFF"/>
              </a:solidFill>
            </a:endParaRPr>
          </a:p>
          <a:p>
            <a:pPr algn="ctr"/>
            <a:r>
              <a:rPr lang="en-US" err="1">
                <a:solidFill>
                  <a:srgbClr val="FFFFFF"/>
                </a:solidFill>
              </a:rPr>
              <a:t>wieder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zurück</a:t>
            </a:r>
            <a:r>
              <a:rPr lang="en-US">
                <a:solidFill>
                  <a:srgbClr val="FFFFFF"/>
                </a:solidFill>
              </a:rPr>
              <a:t> ins </a:t>
            </a:r>
          </a:p>
          <a:p>
            <a:pPr algn="ctr"/>
            <a:r>
              <a:rPr lang="en-US" err="1">
                <a:solidFill>
                  <a:srgbClr val="FFFFFF"/>
                </a:solidFill>
              </a:rPr>
              <a:t>Unternehmen</a:t>
            </a:r>
            <a:endParaRPr lang="en-DE"/>
          </a:p>
        </p:txBody>
      </p:sp>
      <p:pic>
        <p:nvPicPr>
          <p:cNvPr id="51" name="Graphic 50" descr="Construction worker">
            <a:extLst>
              <a:ext uri="{FF2B5EF4-FFF2-40B4-BE49-F238E27FC236}">
                <a16:creationId xmlns:a16="http://schemas.microsoft.com/office/drawing/2014/main" id="{EC2EDCFE-1474-3845-A6C1-2BA0C32BEF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85" y="4338199"/>
            <a:ext cx="1086928" cy="1043796"/>
          </a:xfrm>
          <a:prstGeom prst="rect">
            <a:avLst/>
          </a:prstGeom>
        </p:spPr>
      </p:pic>
      <p:pic>
        <p:nvPicPr>
          <p:cNvPr id="36" name="Graphic 35" descr="Cursor">
            <a:extLst>
              <a:ext uri="{FF2B5EF4-FFF2-40B4-BE49-F238E27FC236}">
                <a16:creationId xmlns:a16="http://schemas.microsoft.com/office/drawing/2014/main" id="{2188EB50-E66D-F44E-B452-5B436C0BCC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2012" y="1939736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39460AA-F46D-F745-BA11-D1E70E3BE963}"/>
              </a:ext>
            </a:extLst>
          </p:cNvPr>
          <p:cNvSpPr/>
          <p:nvPr/>
        </p:nvSpPr>
        <p:spPr>
          <a:xfrm>
            <a:off x="8994427" y="2892476"/>
            <a:ext cx="1970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DE">
                <a:solidFill>
                  <a:srgbClr val="FFFFFF"/>
                </a:solidFill>
              </a:rPr>
              <a:t>Automatisiertes</a:t>
            </a:r>
          </a:p>
          <a:p>
            <a:pPr algn="ctr"/>
            <a:r>
              <a:rPr lang="en-DE">
                <a:solidFill>
                  <a:srgbClr val="FFFFFF"/>
                </a:solidFill>
              </a:rPr>
              <a:t>Matching</a:t>
            </a:r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B62D-DF23-5E44-953F-FB8DC68859B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9741" y="4338715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67FD91-CD2A-A444-B671-60CEA6161356}"/>
              </a:ext>
            </a:extLst>
          </p:cNvPr>
          <p:cNvSpPr/>
          <p:nvPr/>
        </p:nvSpPr>
        <p:spPr>
          <a:xfrm>
            <a:off x="8905268" y="5552907"/>
            <a:ext cx="2183355" cy="9233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de-DE">
                <a:solidFill>
                  <a:srgbClr val="FFFFFF"/>
                </a:solidFill>
              </a:rPr>
              <a:t>Kooperation</a:t>
            </a:r>
          </a:p>
          <a:p>
            <a:pPr algn="ctr"/>
            <a:r>
              <a:rPr lang="de-DE">
                <a:solidFill>
                  <a:srgbClr val="FFFFFF"/>
                </a:solidFill>
              </a:rPr>
              <a:t>mit der Agentur für 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Arbeit erwünscht  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11378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2E3948"/>
    </a:dk2>
    <a:lt2>
      <a:srgbClr val="E7E6E6"/>
    </a:lt2>
    <a:accent1>
      <a:srgbClr val="5A82CB"/>
    </a:accent1>
    <a:accent2>
      <a:srgbClr val="ED7D31"/>
    </a:accent2>
    <a:accent3>
      <a:srgbClr val="A3A3A3"/>
    </a:accent3>
    <a:accent4>
      <a:srgbClr val="CF9B00"/>
    </a:accent4>
    <a:accent5>
      <a:srgbClr val="5B9BD5"/>
    </a:accent5>
    <a:accent6>
      <a:srgbClr val="70AD47"/>
    </a:accent6>
    <a:hlink>
      <a:srgbClr val="D26012"/>
    </a:hlink>
    <a:folHlink>
      <a:srgbClr val="A971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RetrospectVTI</vt:lpstr>
      <vt:lpstr>Bee to Bee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Bee to Bee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 to Bee</dc:title>
  <dc:creator>Markus Kling</dc:creator>
  <cp:revision>1</cp:revision>
  <dcterms:created xsi:type="dcterms:W3CDTF">2020-03-21T22:59:18Z</dcterms:created>
  <dcterms:modified xsi:type="dcterms:W3CDTF">2020-03-22T19:18:59Z</dcterms:modified>
</cp:coreProperties>
</file>